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73" r:id="rId3"/>
    <p:sldId id="257" r:id="rId4"/>
    <p:sldId id="261" r:id="rId5"/>
    <p:sldId id="269" r:id="rId6"/>
    <p:sldId id="268" r:id="rId7"/>
    <p:sldId id="262" r:id="rId8"/>
    <p:sldId id="265" r:id="rId9"/>
    <p:sldId id="267" r:id="rId10"/>
    <p:sldId id="266" r:id="rId11"/>
    <p:sldId id="264" r:id="rId12"/>
    <p:sldId id="270" r:id="rId13"/>
    <p:sldId id="271" r:id="rId14"/>
    <p:sldId id="272" r:id="rId15"/>
    <p:sldId id="274" r:id="rId16"/>
    <p:sldId id="275" r:id="rId17"/>
    <p:sldId id="276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13F"/>
    <a:srgbClr val="A8D08D"/>
    <a:srgbClr val="4BD5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3.jpeg>
</file>

<file path=ppt/media/image4.png>
</file>

<file path=ppt/media/image5.pn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C5BA0-B171-47C5-943C-6424C2D5844D}" type="datetimeFigureOut">
              <a:rPr lang="en-BE" smtClean="0"/>
              <a:t>13/02/2025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3E577D-266A-49F7-8D8F-7F90A3C02F37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999489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3E577D-266A-49F7-8D8F-7F90A3C02F37}" type="slidenum">
              <a:rPr lang="en-BE" smtClean="0"/>
              <a:t>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363316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FA477D-A608-51EB-54C9-4629F62CD4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961F2A-CAE7-79B3-9B1C-8D43C853D7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475D16-ACCC-859D-0D51-C95CAEAC53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D81A15-B6B2-5D42-CBC8-545AD95B51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3E577D-266A-49F7-8D8F-7F90A3C02F37}" type="slidenum">
              <a:rPr lang="en-BE" smtClean="0"/>
              <a:t>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43152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8">
            <a:extLst>
              <a:ext uri="{FF2B5EF4-FFF2-40B4-BE49-F238E27FC236}">
                <a16:creationId xmlns:a16="http://schemas.microsoft.com/office/drawing/2014/main" id="{0E31CEDF-C839-833E-C16C-4C799CC33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Groupe 2">
            <a:extLst>
              <a:ext uri="{FF2B5EF4-FFF2-40B4-BE49-F238E27FC236}">
                <a16:creationId xmlns:a16="http://schemas.microsoft.com/office/drawing/2014/main" id="{770C5ACB-4638-5C43-1942-A3CE7F8F4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012915" y="1914013"/>
            <a:ext cx="8166170" cy="3433264"/>
            <a:chOff x="1941663" y="1234085"/>
            <a:chExt cx="8166170" cy="3433264"/>
          </a:xfrm>
        </p:grpSpPr>
        <p:cxnSp>
          <p:nvCxnSpPr>
            <p:cNvPr id="7" name="Straight Connector 9">
              <a:extLst>
                <a:ext uri="{FF2B5EF4-FFF2-40B4-BE49-F238E27FC236}">
                  <a16:creationId xmlns:a16="http://schemas.microsoft.com/office/drawing/2014/main" id="{B76B2936-3F03-D7D3-07DC-DEF16784C773}"/>
                </a:ext>
              </a:extLst>
            </p:cNvPr>
            <p:cNvCxnSpPr>
              <a:cxnSpLocks/>
            </p:cNvCxnSpPr>
            <p:nvPr/>
          </p:nvCxnSpPr>
          <p:spPr>
            <a:xfrm>
              <a:off x="1941663" y="2939767"/>
              <a:ext cx="8166170" cy="0"/>
            </a:xfrm>
            <a:prstGeom prst="line">
              <a:avLst/>
            </a:prstGeom>
            <a:ln w="15875">
              <a:solidFill>
                <a:schemeClr val="bg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8" name="Straight Connector 10">
              <a:extLst>
                <a:ext uri="{FF2B5EF4-FFF2-40B4-BE49-F238E27FC236}">
                  <a16:creationId xmlns:a16="http://schemas.microsoft.com/office/drawing/2014/main" id="{6A14EA99-21F4-51D7-95D8-4221D45BB897}"/>
                </a:ext>
              </a:extLst>
            </p:cNvPr>
            <p:cNvCxnSpPr>
              <a:cxnSpLocks/>
            </p:cNvCxnSpPr>
            <p:nvPr/>
          </p:nvCxnSpPr>
          <p:spPr>
            <a:xfrm>
              <a:off x="4554744" y="1234085"/>
              <a:ext cx="0" cy="3433264"/>
            </a:xfrm>
            <a:prstGeom prst="line">
              <a:avLst/>
            </a:prstGeom>
            <a:ln w="15875">
              <a:solidFill>
                <a:schemeClr val="bg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44ADBFF2-BA45-B649-E4C9-5619B06F5B5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91834" y="1510723"/>
            <a:ext cx="2834162" cy="21544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XX.</a:t>
            </a:r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F9D870C7-904D-D610-6215-14D0176627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905149" y="3860800"/>
            <a:ext cx="5505450" cy="1015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3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559862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_1Colum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BDAB702-4309-B876-BC2B-CBA81FCB14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827024"/>
            <a:ext cx="12204000" cy="43200"/>
          </a:xfrm>
          <a:prstGeom prst="rect">
            <a:avLst/>
          </a:prstGeom>
          <a:gradFill>
            <a:gsLst>
              <a:gs pos="12000">
                <a:srgbClr val="8B1D82"/>
              </a:gs>
              <a:gs pos="0">
                <a:srgbClr val="4D1D82"/>
              </a:gs>
              <a:gs pos="29000">
                <a:srgbClr val="CF022B"/>
              </a:gs>
              <a:gs pos="100000">
                <a:srgbClr val="F07D00"/>
              </a:gs>
            </a:gsLst>
            <a:lin ang="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b="1" i="0">
              <a:latin typeface="Tahoma" panose="020B0604030504040204" pitchFamily="34" charset="0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68158F0D-14CE-146C-BF1F-84FFE6EC8F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0591" y="404813"/>
            <a:ext cx="10585450" cy="470898"/>
          </a:xfrm>
        </p:spPr>
        <p:txBody>
          <a:bodyPr wrap="square" anchor="t">
            <a:spAutoFit/>
          </a:bodyPr>
          <a:lstStyle>
            <a:lvl1pPr>
              <a:spcBef>
                <a:spcPts val="0"/>
              </a:spcBef>
              <a:defRPr/>
            </a:lvl1pPr>
          </a:lstStyle>
          <a:p>
            <a:r>
              <a:rPr lang="en-GB" noProof="0"/>
              <a:t>Click to edit master title</a:t>
            </a:r>
          </a:p>
        </p:txBody>
      </p:sp>
      <p:sp>
        <p:nvSpPr>
          <p:cNvPr id="5" name="Espace réservé du texte 13">
            <a:extLst>
              <a:ext uri="{FF2B5EF4-FFF2-40B4-BE49-F238E27FC236}">
                <a16:creationId xmlns:a16="http://schemas.microsoft.com/office/drawing/2014/main" id="{413FEC71-5C4D-AFFA-02EB-D7EA3AC0881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60591" y="980880"/>
            <a:ext cx="10585450" cy="369332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</a:lstStyle>
          <a:p>
            <a:r>
              <a:rPr lang="en-GB" noProof="0"/>
              <a:t>Click to edit subtitle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D33D49-F545-21A4-394B-E605B8AA2AE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0591" y="1628775"/>
            <a:ext cx="11090275" cy="446405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179866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Peo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7107C986-8A2B-DA88-4516-C603299FF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E46AEAC8-88A4-F8D7-E6A5-442E45C32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557746" y="69236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>
              <a:spcBef>
                <a:spcPts val="0"/>
              </a:spcBef>
              <a:buNone/>
              <a:defRPr/>
            </a:lvl1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39FDFA1E-27EC-22EC-52A7-2BEB456959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bg2"/>
                </a:solidFill>
              </a:defRPr>
            </a:lvl1pPr>
            <a:lvl2pPr marL="216000" indent="0">
              <a:buNone/>
              <a:defRPr/>
            </a:lvl2pPr>
            <a:lvl3pPr marL="434250" indent="0">
              <a:buNone/>
              <a:defRPr/>
            </a:lvl3pPr>
            <a:lvl4pPr marL="722250" indent="0">
              <a:buNone/>
              <a:defRPr/>
            </a:lvl4pPr>
            <a:lvl5pPr marL="540000" indent="0">
              <a:buNone/>
              <a:defRPr/>
            </a:lvl5pPr>
          </a:lstStyle>
          <a:p>
            <a:pPr lvl="0"/>
            <a:r>
              <a:rPr lang="en-GB" noProof="1"/>
              <a:t>First &amp; last Name</a:t>
            </a:r>
          </a:p>
        </p:txBody>
      </p:sp>
      <p:sp>
        <p:nvSpPr>
          <p:cNvPr id="18" name="Espace réservé du texte 20">
            <a:extLst>
              <a:ext uri="{FF2B5EF4-FFF2-40B4-BE49-F238E27FC236}">
                <a16:creationId xmlns:a16="http://schemas.microsoft.com/office/drawing/2014/main" id="{816FE9C3-EA48-3ACB-4FAC-747F176A74B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93796" y="707142"/>
            <a:ext cx="3006207" cy="3516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>
                <a:solidFill>
                  <a:schemeClr val="bg2"/>
                </a:solidFill>
              </a:defRPr>
            </a:lvl1pPr>
            <a:lvl2pPr marL="216000" indent="0">
              <a:buNone/>
              <a:defRPr/>
            </a:lvl2pPr>
            <a:lvl3pPr marL="434250" indent="0">
              <a:buNone/>
              <a:defRPr/>
            </a:lvl3pPr>
            <a:lvl4pPr marL="722250" indent="0">
              <a:buNone/>
              <a:defRPr/>
            </a:lvl4pPr>
            <a:lvl5pPr marL="540000" indent="0">
              <a:buNone/>
              <a:defRPr/>
            </a:lvl5pPr>
          </a:lstStyle>
          <a:p>
            <a:pPr lvl="0"/>
            <a:r>
              <a:rPr lang="en-GB" noProof="1"/>
              <a:t>Function</a:t>
            </a:r>
          </a:p>
        </p:txBody>
      </p:sp>
      <p:sp>
        <p:nvSpPr>
          <p:cNvPr id="14" name="Rounded Rectangle 12">
            <a:extLst>
              <a:ext uri="{FF2B5EF4-FFF2-40B4-BE49-F238E27FC236}">
                <a16:creationId xmlns:a16="http://schemas.microsoft.com/office/drawing/2014/main" id="{779E2FB5-82E9-4069-891B-6854BF7AC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221678" y="1994010"/>
            <a:ext cx="4735932" cy="311752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9" name="Espace réservé du texte 25">
            <a:extLst>
              <a:ext uri="{FF2B5EF4-FFF2-40B4-BE49-F238E27FC236}">
                <a16:creationId xmlns:a16="http://schemas.microsoft.com/office/drawing/2014/main" id="{E3FA158C-98AD-E16B-22CF-82C4B86F451C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85057" y="2690591"/>
            <a:ext cx="4514943" cy="226579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216000" indent="0">
              <a:buNone/>
              <a:defRPr/>
            </a:lvl2pPr>
            <a:lvl3pPr marL="434250" indent="0">
              <a:buNone/>
              <a:defRPr/>
            </a:lvl3pPr>
            <a:lvl4pPr marL="722250" indent="0">
              <a:buNone/>
              <a:defRPr/>
            </a:lvl4pPr>
          </a:lstStyle>
          <a:p>
            <a:pPr lvl="0"/>
            <a:r>
              <a:rPr lang="en-GB" noProof="1"/>
              <a:t>Click to edit Master text styles</a:t>
            </a:r>
          </a:p>
        </p:txBody>
      </p:sp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858B5A28-12C3-96DC-B947-2DC2599EC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5055564" y="1238631"/>
            <a:ext cx="6914758" cy="2160000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6" name="Rounded Rectangle 12">
            <a:extLst>
              <a:ext uri="{FF2B5EF4-FFF2-40B4-BE49-F238E27FC236}">
                <a16:creationId xmlns:a16="http://schemas.microsoft.com/office/drawing/2014/main" id="{C1B42EEB-29D5-61A0-D020-4286FF6666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5055564" y="3516441"/>
            <a:ext cx="6914758" cy="2646690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14">
            <a:extLst>
              <a:ext uri="{FF2B5EF4-FFF2-40B4-BE49-F238E27FC236}">
                <a16:creationId xmlns:a16="http://schemas.microsoft.com/office/drawing/2014/main" id="{7C2E927E-0D41-18A0-39D7-8F6D3B6313D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475000" y="1340804"/>
            <a:ext cx="5920325" cy="3723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 noProof="1"/>
              <a:t>Experience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538AA68-1EF4-F8BE-0538-604DD91B957C}"/>
              </a:ext>
            </a:extLst>
          </p:cNvPr>
          <p:cNvCxnSpPr>
            <a:cxnSpLocks/>
          </p:cNvCxnSpPr>
          <p:nvPr/>
        </p:nvCxnSpPr>
        <p:spPr>
          <a:xfrm>
            <a:off x="5555514" y="1699896"/>
            <a:ext cx="289560" cy="0"/>
          </a:xfrm>
          <a:prstGeom prst="line">
            <a:avLst/>
          </a:prstGeom>
          <a:ln w="28575">
            <a:gradFill flip="none" rotWithShape="1">
              <a:gsLst>
                <a:gs pos="0">
                  <a:schemeClr val="accent6"/>
                </a:gs>
                <a:gs pos="10000">
                  <a:schemeClr val="accent5"/>
                </a:gs>
                <a:gs pos="60000">
                  <a:schemeClr val="accent3"/>
                </a:gs>
                <a:gs pos="100000">
                  <a:schemeClr val="accent4"/>
                </a:gs>
              </a:gsLst>
              <a:lin ang="189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Espace réservé du texte 16">
            <a:extLst>
              <a:ext uri="{FF2B5EF4-FFF2-40B4-BE49-F238E27FC236}">
                <a16:creationId xmlns:a16="http://schemas.microsoft.com/office/drawing/2014/main" id="{D0F1714E-1D84-AAEF-BBFF-821842E2B926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5475000" y="1827140"/>
            <a:ext cx="6397368" cy="1483022"/>
          </a:xfrm>
          <a:prstGeom prst="rect">
            <a:avLst/>
          </a:prstGeom>
        </p:spPr>
        <p:txBody>
          <a:bodyPr/>
          <a:lstStyle>
            <a:lvl1pPr>
              <a:defRPr lang="en-GB" sz="1100" b="0" i="0" kern="1200" noProof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GB" sz="1100" b="0" i="0" kern="1200" noProof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GB" sz="1100" b="0" i="0" kern="1200" noProof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GB" sz="1100" b="0" i="0" kern="1200" noProof="1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GB" noProof="1"/>
              <a:t>Click to edit Master text styles</a:t>
            </a:r>
          </a:p>
          <a:p>
            <a:pPr lvl="1"/>
            <a:r>
              <a:rPr lang="en-GB" noProof="1"/>
              <a:t>Second level</a:t>
            </a:r>
          </a:p>
          <a:p>
            <a:pPr lvl="2"/>
            <a:r>
              <a:rPr lang="en-GB" noProof="1"/>
              <a:t>Third level</a:t>
            </a:r>
          </a:p>
          <a:p>
            <a:pPr lvl="3"/>
            <a:r>
              <a:rPr lang="en-GB" noProof="1"/>
              <a:t>Fourth level</a:t>
            </a:r>
          </a:p>
        </p:txBody>
      </p:sp>
      <p:sp>
        <p:nvSpPr>
          <p:cNvPr id="23" name="Espace réservé du texte 14">
            <a:extLst>
              <a:ext uri="{FF2B5EF4-FFF2-40B4-BE49-F238E27FC236}">
                <a16:creationId xmlns:a16="http://schemas.microsoft.com/office/drawing/2014/main" id="{7FEECCAD-B5C0-AD34-097B-7A89A0B2FFE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5475000" y="3627137"/>
            <a:ext cx="5922891" cy="3590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 noProof="1"/>
              <a:t>Skills/Expertise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FBD0A81-6DDD-F3BE-3646-C92AED09F727}"/>
              </a:ext>
            </a:extLst>
          </p:cNvPr>
          <p:cNvCxnSpPr>
            <a:cxnSpLocks/>
          </p:cNvCxnSpPr>
          <p:nvPr/>
        </p:nvCxnSpPr>
        <p:spPr>
          <a:xfrm>
            <a:off x="5555514" y="3986228"/>
            <a:ext cx="289560" cy="0"/>
          </a:xfrm>
          <a:prstGeom prst="line">
            <a:avLst/>
          </a:prstGeom>
          <a:ln w="28575">
            <a:gradFill flip="none" rotWithShape="1">
              <a:gsLst>
                <a:gs pos="0">
                  <a:schemeClr val="accent6"/>
                </a:gs>
                <a:gs pos="10000">
                  <a:schemeClr val="accent5"/>
                </a:gs>
                <a:gs pos="60000">
                  <a:schemeClr val="accent3"/>
                </a:gs>
                <a:gs pos="100000">
                  <a:schemeClr val="accent4"/>
                </a:gs>
              </a:gsLst>
              <a:lin ang="189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Espace réservé du texte 16">
            <a:extLst>
              <a:ext uri="{FF2B5EF4-FFF2-40B4-BE49-F238E27FC236}">
                <a16:creationId xmlns:a16="http://schemas.microsoft.com/office/drawing/2014/main" id="{716B8D42-7263-E951-C459-982B70C9F375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5475000" y="4113471"/>
            <a:ext cx="6397368" cy="195814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GB" sz="1100" b="0" i="0" kern="1200" noProof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GB" sz="1100" b="0" i="0" kern="1200" noProof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GB" sz="1100" b="0" i="0" kern="1200" noProof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GB" sz="1100" b="0" i="0" kern="1200" noProof="1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GB" noProof="1"/>
              <a:t>Click to edit Master text styles</a:t>
            </a:r>
          </a:p>
          <a:p>
            <a:pPr lvl="1"/>
            <a:r>
              <a:rPr lang="en-GB" noProof="1"/>
              <a:t>Second level</a:t>
            </a:r>
          </a:p>
          <a:p>
            <a:pPr lvl="2"/>
            <a:r>
              <a:rPr lang="en-GB" noProof="1"/>
              <a:t>Third level</a:t>
            </a:r>
          </a:p>
          <a:p>
            <a:pPr lvl="3"/>
            <a:r>
              <a:rPr lang="en-GB" noProof="1"/>
              <a:t>Fourth level</a:t>
            </a:r>
          </a:p>
        </p:txBody>
      </p:sp>
      <p:sp>
        <p:nvSpPr>
          <p:cNvPr id="7" name="Rounded Rectangle 12">
            <a:extLst>
              <a:ext uri="{FF2B5EF4-FFF2-40B4-BE49-F238E27FC236}">
                <a16:creationId xmlns:a16="http://schemas.microsoft.com/office/drawing/2014/main" id="{08BA72D1-C215-E32A-081F-ED592E0F3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221678" y="5198503"/>
            <a:ext cx="4735932" cy="1418809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9" name="Espace réservé du texte 25">
            <a:extLst>
              <a:ext uri="{FF2B5EF4-FFF2-40B4-BE49-F238E27FC236}">
                <a16:creationId xmlns:a16="http://schemas.microsoft.com/office/drawing/2014/main" id="{A8CDCCC8-3946-40A9-2EEA-A604C7FB89E6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400811" y="5768904"/>
            <a:ext cx="4499191" cy="735293"/>
          </a:xfrm>
          <a:prstGeom prst="rect">
            <a:avLst/>
          </a:prstGeom>
        </p:spPr>
        <p:txBody>
          <a:bodyPr numCol="2">
            <a:normAutofit/>
          </a:bodyPr>
          <a:lstStyle>
            <a:lvl1pPr marL="171450" indent="-171450">
              <a:buFont typeface="Arial" panose="020B0604020202020204" pitchFamily="34" charset="0"/>
              <a:buChar char="•"/>
              <a:defRPr 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>
              <a:buNone/>
              <a:defRPr/>
            </a:lvl2pPr>
            <a:lvl3pPr marL="434250" indent="0">
              <a:buNone/>
              <a:defRPr/>
            </a:lvl3pPr>
            <a:lvl4pPr marL="722250" indent="0">
              <a:buNone/>
              <a:defRPr/>
            </a:lvl4pPr>
          </a:lstStyle>
          <a:p>
            <a:pPr marL="171450" lvl="0" indent="-1714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</a:pPr>
            <a:r>
              <a:rPr lang="en-GB" noProof="1"/>
              <a:t>Click to edit Master text styles</a:t>
            </a:r>
          </a:p>
        </p:txBody>
      </p:sp>
      <p:sp>
        <p:nvSpPr>
          <p:cNvPr id="10" name="Rounded Rectangle 12">
            <a:extLst>
              <a:ext uri="{FF2B5EF4-FFF2-40B4-BE49-F238E27FC236}">
                <a16:creationId xmlns:a16="http://schemas.microsoft.com/office/drawing/2014/main" id="{A4E68FE5-BC3A-6AAF-153A-7739812189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5055564" y="97838"/>
            <a:ext cx="6914758" cy="1073517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1" name="Espace réservé du texte 14">
            <a:extLst>
              <a:ext uri="{FF2B5EF4-FFF2-40B4-BE49-F238E27FC236}">
                <a16:creationId xmlns:a16="http://schemas.microsoft.com/office/drawing/2014/main" id="{A510CE52-F5D4-A4BA-BBBA-AE4EA4002C19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475000" y="208533"/>
            <a:ext cx="5920325" cy="3590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 noProof="1"/>
              <a:t>Availability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1CAEEEB-5DF3-AE9A-8B2A-EB949F6F9C3B}"/>
              </a:ext>
            </a:extLst>
          </p:cNvPr>
          <p:cNvCxnSpPr>
            <a:cxnSpLocks/>
          </p:cNvCxnSpPr>
          <p:nvPr/>
        </p:nvCxnSpPr>
        <p:spPr>
          <a:xfrm>
            <a:off x="5555514" y="567625"/>
            <a:ext cx="289560" cy="0"/>
          </a:xfrm>
          <a:prstGeom prst="line">
            <a:avLst/>
          </a:prstGeom>
          <a:ln w="28575">
            <a:gradFill flip="none" rotWithShape="1">
              <a:gsLst>
                <a:gs pos="0">
                  <a:schemeClr val="accent6"/>
                </a:gs>
                <a:gs pos="10000">
                  <a:schemeClr val="accent5"/>
                </a:gs>
                <a:gs pos="60000">
                  <a:schemeClr val="accent3"/>
                </a:gs>
                <a:gs pos="100000">
                  <a:schemeClr val="accent4"/>
                </a:gs>
              </a:gsLst>
              <a:lin ang="189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Espace réservé du texte 16">
            <a:extLst>
              <a:ext uri="{FF2B5EF4-FFF2-40B4-BE49-F238E27FC236}">
                <a16:creationId xmlns:a16="http://schemas.microsoft.com/office/drawing/2014/main" id="{C3BF24C4-8374-96AE-5B01-DB025707A7E4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5475000" y="694869"/>
            <a:ext cx="6397368" cy="35907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GB" sz="1100" b="0" i="0" kern="1200" noProof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GB" sz="1100" b="0" i="0" kern="1200" noProof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GB" sz="1100" b="0" i="0" kern="1200" noProof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GB" sz="1100" b="0" i="0" kern="1200" noProof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GB" noProof="1"/>
              <a:t>Click to edit Master text styles</a:t>
            </a:r>
          </a:p>
        </p:txBody>
      </p:sp>
      <p:sp>
        <p:nvSpPr>
          <p:cNvPr id="28" name="Espace réservé du texte 14">
            <a:extLst>
              <a:ext uri="{FF2B5EF4-FFF2-40B4-BE49-F238E27FC236}">
                <a16:creationId xmlns:a16="http://schemas.microsoft.com/office/drawing/2014/main" id="{EC543F50-FB97-C5E7-A542-4D02F049AE0E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00811" y="2165461"/>
            <a:ext cx="4122421" cy="3723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 noProof="1"/>
              <a:t>About me</a:t>
            </a:r>
          </a:p>
        </p:txBody>
      </p:sp>
      <p:sp>
        <p:nvSpPr>
          <p:cNvPr id="29" name="Espace réservé du texte 14">
            <a:extLst>
              <a:ext uri="{FF2B5EF4-FFF2-40B4-BE49-F238E27FC236}">
                <a16:creationId xmlns:a16="http://schemas.microsoft.com/office/drawing/2014/main" id="{0F68DF0D-62FA-7619-00AD-FFAE080EC8A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400811" y="5279254"/>
            <a:ext cx="3988309" cy="3723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 noProof="1"/>
              <a:t>Languages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13365F4-D27F-F69A-5951-7DEBD1AEB05F}"/>
              </a:ext>
            </a:extLst>
          </p:cNvPr>
          <p:cNvGrpSpPr>
            <a:grpSpLocks noChangeAspect="1"/>
          </p:cNvGrpSpPr>
          <p:nvPr/>
        </p:nvGrpSpPr>
        <p:grpSpPr>
          <a:xfrm>
            <a:off x="4564533" y="2222039"/>
            <a:ext cx="335468" cy="306714"/>
            <a:chOff x="22201188" y="5856288"/>
            <a:chExt cx="611188" cy="558800"/>
          </a:xfrm>
          <a:solidFill>
            <a:schemeClr val="accent6"/>
          </a:solidFill>
        </p:grpSpPr>
        <p:sp>
          <p:nvSpPr>
            <p:cNvPr id="32" name="Freeform 152">
              <a:extLst>
                <a:ext uri="{FF2B5EF4-FFF2-40B4-BE49-F238E27FC236}">
                  <a16:creationId xmlns:a16="http://schemas.microsoft.com/office/drawing/2014/main" id="{694F0D58-A46E-05A3-42F6-946C62924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1188" y="6011863"/>
              <a:ext cx="153988" cy="204788"/>
            </a:xfrm>
            <a:custGeom>
              <a:avLst/>
              <a:gdLst>
                <a:gd name="T0" fmla="*/ 343 w 368"/>
                <a:gd name="T1" fmla="*/ 488 h 488"/>
                <a:gd name="T2" fmla="*/ 188 w 368"/>
                <a:gd name="T3" fmla="*/ 488 h 488"/>
                <a:gd name="T4" fmla="*/ 0 w 368"/>
                <a:gd name="T5" fmla="*/ 300 h 488"/>
                <a:gd name="T6" fmla="*/ 0 w 368"/>
                <a:gd name="T7" fmla="*/ 188 h 488"/>
                <a:gd name="T8" fmla="*/ 150 w 368"/>
                <a:gd name="T9" fmla="*/ 4 h 488"/>
                <a:gd name="T10" fmla="*/ 154 w 368"/>
                <a:gd name="T11" fmla="*/ 4 h 488"/>
                <a:gd name="T12" fmla="*/ 228 w 368"/>
                <a:gd name="T13" fmla="*/ 0 h 488"/>
                <a:gd name="T14" fmla="*/ 343 w 368"/>
                <a:gd name="T15" fmla="*/ 0 h 488"/>
                <a:gd name="T16" fmla="*/ 368 w 368"/>
                <a:gd name="T17" fmla="*/ 26 h 488"/>
                <a:gd name="T18" fmla="*/ 343 w 368"/>
                <a:gd name="T19" fmla="*/ 51 h 488"/>
                <a:gd name="T20" fmla="*/ 229 w 368"/>
                <a:gd name="T21" fmla="*/ 51 h 488"/>
                <a:gd name="T22" fmla="*/ 158 w 368"/>
                <a:gd name="T23" fmla="*/ 54 h 488"/>
                <a:gd name="T24" fmla="*/ 51 w 368"/>
                <a:gd name="T25" fmla="*/ 188 h 488"/>
                <a:gd name="T26" fmla="*/ 51 w 368"/>
                <a:gd name="T27" fmla="*/ 300 h 488"/>
                <a:gd name="T28" fmla="*/ 188 w 368"/>
                <a:gd name="T29" fmla="*/ 437 h 488"/>
                <a:gd name="T30" fmla="*/ 343 w 368"/>
                <a:gd name="T31" fmla="*/ 437 h 488"/>
                <a:gd name="T32" fmla="*/ 368 w 368"/>
                <a:gd name="T33" fmla="*/ 462 h 488"/>
                <a:gd name="T34" fmla="*/ 343 w 368"/>
                <a:gd name="T35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68" h="488">
                  <a:moveTo>
                    <a:pt x="343" y="488"/>
                  </a:moveTo>
                  <a:cubicBezTo>
                    <a:pt x="188" y="488"/>
                    <a:pt x="188" y="488"/>
                    <a:pt x="188" y="488"/>
                  </a:cubicBezTo>
                  <a:cubicBezTo>
                    <a:pt x="84" y="488"/>
                    <a:pt x="0" y="404"/>
                    <a:pt x="0" y="300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0" y="99"/>
                    <a:pt x="63" y="22"/>
                    <a:pt x="150" y="4"/>
                  </a:cubicBezTo>
                  <a:cubicBezTo>
                    <a:pt x="151" y="4"/>
                    <a:pt x="153" y="4"/>
                    <a:pt x="154" y="4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343" y="0"/>
                    <a:pt x="343" y="0"/>
                    <a:pt x="343" y="0"/>
                  </a:cubicBezTo>
                  <a:cubicBezTo>
                    <a:pt x="357" y="0"/>
                    <a:pt x="368" y="12"/>
                    <a:pt x="368" y="26"/>
                  </a:cubicBezTo>
                  <a:cubicBezTo>
                    <a:pt x="368" y="40"/>
                    <a:pt x="357" y="51"/>
                    <a:pt x="343" y="51"/>
                  </a:cubicBezTo>
                  <a:cubicBezTo>
                    <a:pt x="229" y="51"/>
                    <a:pt x="229" y="51"/>
                    <a:pt x="229" y="51"/>
                  </a:cubicBezTo>
                  <a:cubicBezTo>
                    <a:pt x="158" y="54"/>
                    <a:pt x="158" y="54"/>
                    <a:pt x="158" y="54"/>
                  </a:cubicBezTo>
                  <a:cubicBezTo>
                    <a:pt x="96" y="68"/>
                    <a:pt x="51" y="124"/>
                    <a:pt x="51" y="188"/>
                  </a:cubicBezTo>
                  <a:cubicBezTo>
                    <a:pt x="51" y="300"/>
                    <a:pt x="51" y="300"/>
                    <a:pt x="51" y="300"/>
                  </a:cubicBezTo>
                  <a:cubicBezTo>
                    <a:pt x="51" y="376"/>
                    <a:pt x="112" y="437"/>
                    <a:pt x="188" y="437"/>
                  </a:cubicBezTo>
                  <a:cubicBezTo>
                    <a:pt x="343" y="437"/>
                    <a:pt x="343" y="437"/>
                    <a:pt x="343" y="437"/>
                  </a:cubicBezTo>
                  <a:cubicBezTo>
                    <a:pt x="357" y="437"/>
                    <a:pt x="368" y="448"/>
                    <a:pt x="368" y="462"/>
                  </a:cubicBezTo>
                  <a:cubicBezTo>
                    <a:pt x="368" y="476"/>
                    <a:pt x="357" y="488"/>
                    <a:pt x="343" y="4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3" name="Freeform 153">
              <a:extLst>
                <a:ext uri="{FF2B5EF4-FFF2-40B4-BE49-F238E27FC236}">
                  <a16:creationId xmlns:a16="http://schemas.microsoft.com/office/drawing/2014/main" id="{076CAF28-FFAA-07A3-1CF3-7095DB32D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64688" y="6199188"/>
              <a:ext cx="95250" cy="215900"/>
            </a:xfrm>
            <a:custGeom>
              <a:avLst/>
              <a:gdLst>
                <a:gd name="T0" fmla="*/ 158 w 226"/>
                <a:gd name="T1" fmla="*/ 517 h 517"/>
                <a:gd name="T2" fmla="*/ 64 w 226"/>
                <a:gd name="T3" fmla="*/ 517 h 517"/>
                <a:gd name="T4" fmla="*/ 0 w 226"/>
                <a:gd name="T5" fmla="*/ 453 h 517"/>
                <a:gd name="T6" fmla="*/ 0 w 226"/>
                <a:gd name="T7" fmla="*/ 25 h 517"/>
                <a:gd name="T8" fmla="*/ 25 w 226"/>
                <a:gd name="T9" fmla="*/ 0 h 517"/>
                <a:gd name="T10" fmla="*/ 50 w 226"/>
                <a:gd name="T11" fmla="*/ 25 h 517"/>
                <a:gd name="T12" fmla="*/ 50 w 226"/>
                <a:gd name="T13" fmla="*/ 453 h 517"/>
                <a:gd name="T14" fmla="*/ 64 w 226"/>
                <a:gd name="T15" fmla="*/ 467 h 517"/>
                <a:gd name="T16" fmla="*/ 158 w 226"/>
                <a:gd name="T17" fmla="*/ 467 h 517"/>
                <a:gd name="T18" fmla="*/ 169 w 226"/>
                <a:gd name="T19" fmla="*/ 461 h 517"/>
                <a:gd name="T20" fmla="*/ 171 w 226"/>
                <a:gd name="T21" fmla="*/ 448 h 517"/>
                <a:gd name="T22" fmla="*/ 162 w 226"/>
                <a:gd name="T23" fmla="*/ 422 h 517"/>
                <a:gd name="T24" fmla="*/ 159 w 226"/>
                <a:gd name="T25" fmla="*/ 401 h 517"/>
                <a:gd name="T26" fmla="*/ 159 w 226"/>
                <a:gd name="T27" fmla="*/ 25 h 517"/>
                <a:gd name="T28" fmla="*/ 184 w 226"/>
                <a:gd name="T29" fmla="*/ 0 h 517"/>
                <a:gd name="T30" fmla="*/ 209 w 226"/>
                <a:gd name="T31" fmla="*/ 25 h 517"/>
                <a:gd name="T32" fmla="*/ 209 w 226"/>
                <a:gd name="T33" fmla="*/ 401 h 517"/>
                <a:gd name="T34" fmla="*/ 210 w 226"/>
                <a:gd name="T35" fmla="*/ 406 h 517"/>
                <a:gd name="T36" fmla="*/ 219 w 226"/>
                <a:gd name="T37" fmla="*/ 431 h 517"/>
                <a:gd name="T38" fmla="*/ 211 w 226"/>
                <a:gd name="T39" fmla="*/ 490 h 517"/>
                <a:gd name="T40" fmla="*/ 158 w 226"/>
                <a:gd name="T41" fmla="*/ 517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6" h="517">
                  <a:moveTo>
                    <a:pt x="158" y="517"/>
                  </a:moveTo>
                  <a:cubicBezTo>
                    <a:pt x="64" y="517"/>
                    <a:pt x="64" y="517"/>
                    <a:pt x="64" y="517"/>
                  </a:cubicBezTo>
                  <a:cubicBezTo>
                    <a:pt x="29" y="517"/>
                    <a:pt x="0" y="488"/>
                    <a:pt x="0" y="45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5"/>
                  </a:cubicBezTo>
                  <a:cubicBezTo>
                    <a:pt x="50" y="453"/>
                    <a:pt x="50" y="453"/>
                    <a:pt x="50" y="453"/>
                  </a:cubicBezTo>
                  <a:cubicBezTo>
                    <a:pt x="50" y="460"/>
                    <a:pt x="57" y="467"/>
                    <a:pt x="64" y="467"/>
                  </a:cubicBezTo>
                  <a:cubicBezTo>
                    <a:pt x="158" y="467"/>
                    <a:pt x="158" y="467"/>
                    <a:pt x="158" y="467"/>
                  </a:cubicBezTo>
                  <a:cubicBezTo>
                    <a:pt x="164" y="467"/>
                    <a:pt x="168" y="463"/>
                    <a:pt x="169" y="461"/>
                  </a:cubicBezTo>
                  <a:cubicBezTo>
                    <a:pt x="171" y="458"/>
                    <a:pt x="173" y="454"/>
                    <a:pt x="171" y="448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60" y="415"/>
                    <a:pt x="159" y="408"/>
                    <a:pt x="159" y="401"/>
                  </a:cubicBezTo>
                  <a:cubicBezTo>
                    <a:pt x="159" y="25"/>
                    <a:pt x="159" y="25"/>
                    <a:pt x="159" y="25"/>
                  </a:cubicBezTo>
                  <a:cubicBezTo>
                    <a:pt x="159" y="11"/>
                    <a:pt x="170" y="0"/>
                    <a:pt x="184" y="0"/>
                  </a:cubicBezTo>
                  <a:cubicBezTo>
                    <a:pt x="198" y="0"/>
                    <a:pt x="209" y="11"/>
                    <a:pt x="209" y="25"/>
                  </a:cubicBezTo>
                  <a:cubicBezTo>
                    <a:pt x="209" y="401"/>
                    <a:pt x="209" y="401"/>
                    <a:pt x="209" y="401"/>
                  </a:cubicBezTo>
                  <a:cubicBezTo>
                    <a:pt x="209" y="402"/>
                    <a:pt x="209" y="404"/>
                    <a:pt x="210" y="406"/>
                  </a:cubicBezTo>
                  <a:cubicBezTo>
                    <a:pt x="219" y="431"/>
                    <a:pt x="219" y="431"/>
                    <a:pt x="219" y="431"/>
                  </a:cubicBezTo>
                  <a:cubicBezTo>
                    <a:pt x="226" y="451"/>
                    <a:pt x="223" y="473"/>
                    <a:pt x="211" y="490"/>
                  </a:cubicBezTo>
                  <a:cubicBezTo>
                    <a:pt x="199" y="507"/>
                    <a:pt x="179" y="517"/>
                    <a:pt x="158" y="5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4" name="Freeform 154">
              <a:extLst>
                <a:ext uri="{FF2B5EF4-FFF2-40B4-BE49-F238E27FC236}">
                  <a16:creationId xmlns:a16="http://schemas.microsoft.com/office/drawing/2014/main" id="{EAF0F939-B3ED-F772-5462-DE0ADA0F5A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31375" y="6194425"/>
              <a:ext cx="242888" cy="163513"/>
            </a:xfrm>
            <a:custGeom>
              <a:avLst/>
              <a:gdLst>
                <a:gd name="T0" fmla="*/ 549 w 577"/>
                <a:gd name="T1" fmla="*/ 388 h 388"/>
                <a:gd name="T2" fmla="*/ 530 w 577"/>
                <a:gd name="T3" fmla="*/ 380 h 388"/>
                <a:gd name="T4" fmla="*/ 224 w 577"/>
                <a:gd name="T5" fmla="*/ 55 h 388"/>
                <a:gd name="T6" fmla="*/ 214 w 577"/>
                <a:gd name="T7" fmla="*/ 51 h 388"/>
                <a:gd name="T8" fmla="*/ 25 w 577"/>
                <a:gd name="T9" fmla="*/ 51 h 388"/>
                <a:gd name="T10" fmla="*/ 0 w 577"/>
                <a:gd name="T11" fmla="*/ 25 h 388"/>
                <a:gd name="T12" fmla="*/ 25 w 577"/>
                <a:gd name="T13" fmla="*/ 0 h 388"/>
                <a:gd name="T14" fmla="*/ 214 w 577"/>
                <a:gd name="T15" fmla="*/ 0 h 388"/>
                <a:gd name="T16" fmla="*/ 261 w 577"/>
                <a:gd name="T17" fmla="*/ 20 h 388"/>
                <a:gd name="T18" fmla="*/ 567 w 577"/>
                <a:gd name="T19" fmla="*/ 346 h 388"/>
                <a:gd name="T20" fmla="*/ 566 w 577"/>
                <a:gd name="T21" fmla="*/ 381 h 388"/>
                <a:gd name="T22" fmla="*/ 549 w 577"/>
                <a:gd name="T23" fmla="*/ 388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7" h="388">
                  <a:moveTo>
                    <a:pt x="549" y="388"/>
                  </a:moveTo>
                  <a:cubicBezTo>
                    <a:pt x="542" y="388"/>
                    <a:pt x="535" y="386"/>
                    <a:pt x="530" y="380"/>
                  </a:cubicBezTo>
                  <a:cubicBezTo>
                    <a:pt x="224" y="55"/>
                    <a:pt x="224" y="55"/>
                    <a:pt x="224" y="55"/>
                  </a:cubicBezTo>
                  <a:cubicBezTo>
                    <a:pt x="221" y="52"/>
                    <a:pt x="218" y="51"/>
                    <a:pt x="214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11" y="51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214" y="0"/>
                    <a:pt x="214" y="0"/>
                    <a:pt x="214" y="0"/>
                  </a:cubicBezTo>
                  <a:cubicBezTo>
                    <a:pt x="232" y="0"/>
                    <a:pt x="249" y="8"/>
                    <a:pt x="261" y="20"/>
                  </a:cubicBezTo>
                  <a:cubicBezTo>
                    <a:pt x="567" y="346"/>
                    <a:pt x="567" y="346"/>
                    <a:pt x="567" y="346"/>
                  </a:cubicBezTo>
                  <a:cubicBezTo>
                    <a:pt x="577" y="356"/>
                    <a:pt x="576" y="372"/>
                    <a:pt x="566" y="381"/>
                  </a:cubicBezTo>
                  <a:cubicBezTo>
                    <a:pt x="561" y="386"/>
                    <a:pt x="555" y="388"/>
                    <a:pt x="549" y="3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5" name="Freeform 155">
              <a:extLst>
                <a:ext uri="{FF2B5EF4-FFF2-40B4-BE49-F238E27FC236}">
                  <a16:creationId xmlns:a16="http://schemas.microsoft.com/office/drawing/2014/main" id="{71BB025A-15E2-6927-778F-9DDB72DDA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9938" y="6011863"/>
              <a:ext cx="46038" cy="204788"/>
            </a:xfrm>
            <a:custGeom>
              <a:avLst/>
              <a:gdLst>
                <a:gd name="T0" fmla="*/ 85 w 112"/>
                <a:gd name="T1" fmla="*/ 488 h 488"/>
                <a:gd name="T2" fmla="*/ 23 w 112"/>
                <a:gd name="T3" fmla="*/ 440 h 488"/>
                <a:gd name="T4" fmla="*/ 0 w 112"/>
                <a:gd name="T5" fmla="*/ 244 h 488"/>
                <a:gd name="T6" fmla="*/ 17 w 112"/>
                <a:gd name="T7" fmla="*/ 78 h 488"/>
                <a:gd name="T8" fmla="*/ 24 w 112"/>
                <a:gd name="T9" fmla="*/ 50 h 488"/>
                <a:gd name="T10" fmla="*/ 87 w 112"/>
                <a:gd name="T11" fmla="*/ 0 h 488"/>
                <a:gd name="T12" fmla="*/ 112 w 112"/>
                <a:gd name="T13" fmla="*/ 26 h 488"/>
                <a:gd name="T14" fmla="*/ 87 w 112"/>
                <a:gd name="T15" fmla="*/ 51 h 488"/>
                <a:gd name="T16" fmla="*/ 73 w 112"/>
                <a:gd name="T17" fmla="*/ 62 h 488"/>
                <a:gd name="T18" fmla="*/ 66 w 112"/>
                <a:gd name="T19" fmla="*/ 90 h 488"/>
                <a:gd name="T20" fmla="*/ 51 w 112"/>
                <a:gd name="T21" fmla="*/ 244 h 488"/>
                <a:gd name="T22" fmla="*/ 72 w 112"/>
                <a:gd name="T23" fmla="*/ 427 h 488"/>
                <a:gd name="T24" fmla="*/ 85 w 112"/>
                <a:gd name="T25" fmla="*/ 437 h 488"/>
                <a:gd name="T26" fmla="*/ 110 w 112"/>
                <a:gd name="T27" fmla="*/ 462 h 488"/>
                <a:gd name="T28" fmla="*/ 85 w 112"/>
                <a:gd name="T29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2" h="488">
                  <a:moveTo>
                    <a:pt x="85" y="488"/>
                  </a:moveTo>
                  <a:cubicBezTo>
                    <a:pt x="56" y="488"/>
                    <a:pt x="31" y="468"/>
                    <a:pt x="23" y="440"/>
                  </a:cubicBezTo>
                  <a:cubicBezTo>
                    <a:pt x="6" y="380"/>
                    <a:pt x="0" y="343"/>
                    <a:pt x="0" y="244"/>
                  </a:cubicBezTo>
                  <a:cubicBezTo>
                    <a:pt x="0" y="147"/>
                    <a:pt x="3" y="135"/>
                    <a:pt x="17" y="78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31" y="21"/>
                    <a:pt x="57" y="0"/>
                    <a:pt x="87" y="0"/>
                  </a:cubicBezTo>
                  <a:cubicBezTo>
                    <a:pt x="101" y="0"/>
                    <a:pt x="112" y="12"/>
                    <a:pt x="112" y="26"/>
                  </a:cubicBezTo>
                  <a:cubicBezTo>
                    <a:pt x="112" y="40"/>
                    <a:pt x="101" y="51"/>
                    <a:pt x="87" y="51"/>
                  </a:cubicBezTo>
                  <a:cubicBezTo>
                    <a:pt x="80" y="51"/>
                    <a:pt x="75" y="55"/>
                    <a:pt x="73" y="62"/>
                  </a:cubicBezTo>
                  <a:cubicBezTo>
                    <a:pt x="66" y="90"/>
                    <a:pt x="66" y="90"/>
                    <a:pt x="66" y="90"/>
                  </a:cubicBezTo>
                  <a:cubicBezTo>
                    <a:pt x="53" y="145"/>
                    <a:pt x="51" y="153"/>
                    <a:pt x="51" y="244"/>
                  </a:cubicBezTo>
                  <a:cubicBezTo>
                    <a:pt x="51" y="343"/>
                    <a:pt x="57" y="374"/>
                    <a:pt x="72" y="427"/>
                  </a:cubicBezTo>
                  <a:cubicBezTo>
                    <a:pt x="73" y="433"/>
                    <a:pt x="79" y="437"/>
                    <a:pt x="85" y="437"/>
                  </a:cubicBezTo>
                  <a:cubicBezTo>
                    <a:pt x="99" y="437"/>
                    <a:pt x="110" y="448"/>
                    <a:pt x="110" y="462"/>
                  </a:cubicBezTo>
                  <a:cubicBezTo>
                    <a:pt x="110" y="476"/>
                    <a:pt x="99" y="488"/>
                    <a:pt x="85" y="4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6" name="Freeform 156">
              <a:extLst>
                <a:ext uri="{FF2B5EF4-FFF2-40B4-BE49-F238E27FC236}">
                  <a16:creationId xmlns:a16="http://schemas.microsoft.com/office/drawing/2014/main" id="{F00D2128-4183-4945-E4B7-1B5A7DA3A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31375" y="5880100"/>
              <a:ext cx="242888" cy="152400"/>
            </a:xfrm>
            <a:custGeom>
              <a:avLst/>
              <a:gdLst>
                <a:gd name="T0" fmla="*/ 215 w 577"/>
                <a:gd name="T1" fmla="*/ 365 h 365"/>
                <a:gd name="T2" fmla="*/ 25 w 577"/>
                <a:gd name="T3" fmla="*/ 365 h 365"/>
                <a:gd name="T4" fmla="*/ 0 w 577"/>
                <a:gd name="T5" fmla="*/ 340 h 365"/>
                <a:gd name="T6" fmla="*/ 25 w 577"/>
                <a:gd name="T7" fmla="*/ 314 h 365"/>
                <a:gd name="T8" fmla="*/ 215 w 577"/>
                <a:gd name="T9" fmla="*/ 314 h 365"/>
                <a:gd name="T10" fmla="*/ 225 w 577"/>
                <a:gd name="T11" fmla="*/ 310 h 365"/>
                <a:gd name="T12" fmla="*/ 532 w 577"/>
                <a:gd name="T13" fmla="*/ 10 h 365"/>
                <a:gd name="T14" fmla="*/ 567 w 577"/>
                <a:gd name="T15" fmla="*/ 10 h 365"/>
                <a:gd name="T16" fmla="*/ 567 w 577"/>
                <a:gd name="T17" fmla="*/ 46 h 365"/>
                <a:gd name="T18" fmla="*/ 260 w 577"/>
                <a:gd name="T19" fmla="*/ 347 h 365"/>
                <a:gd name="T20" fmla="*/ 215 w 577"/>
                <a:gd name="T21" fmla="*/ 365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7" h="365">
                  <a:moveTo>
                    <a:pt x="215" y="365"/>
                  </a:moveTo>
                  <a:cubicBezTo>
                    <a:pt x="25" y="365"/>
                    <a:pt x="25" y="365"/>
                    <a:pt x="25" y="365"/>
                  </a:cubicBezTo>
                  <a:cubicBezTo>
                    <a:pt x="11" y="365"/>
                    <a:pt x="0" y="354"/>
                    <a:pt x="0" y="340"/>
                  </a:cubicBezTo>
                  <a:cubicBezTo>
                    <a:pt x="0" y="326"/>
                    <a:pt x="11" y="314"/>
                    <a:pt x="25" y="314"/>
                  </a:cubicBezTo>
                  <a:cubicBezTo>
                    <a:pt x="215" y="314"/>
                    <a:pt x="215" y="314"/>
                    <a:pt x="215" y="314"/>
                  </a:cubicBezTo>
                  <a:cubicBezTo>
                    <a:pt x="219" y="314"/>
                    <a:pt x="222" y="313"/>
                    <a:pt x="225" y="310"/>
                  </a:cubicBezTo>
                  <a:cubicBezTo>
                    <a:pt x="532" y="10"/>
                    <a:pt x="532" y="10"/>
                    <a:pt x="532" y="10"/>
                  </a:cubicBezTo>
                  <a:cubicBezTo>
                    <a:pt x="542" y="0"/>
                    <a:pt x="558" y="0"/>
                    <a:pt x="567" y="10"/>
                  </a:cubicBezTo>
                  <a:cubicBezTo>
                    <a:pt x="577" y="20"/>
                    <a:pt x="577" y="36"/>
                    <a:pt x="567" y="46"/>
                  </a:cubicBezTo>
                  <a:cubicBezTo>
                    <a:pt x="260" y="347"/>
                    <a:pt x="260" y="347"/>
                    <a:pt x="260" y="347"/>
                  </a:cubicBezTo>
                  <a:cubicBezTo>
                    <a:pt x="248" y="358"/>
                    <a:pt x="232" y="365"/>
                    <a:pt x="215" y="3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7" name="Freeform 157">
              <a:extLst>
                <a:ext uri="{FF2B5EF4-FFF2-40B4-BE49-F238E27FC236}">
                  <a16:creationId xmlns:a16="http://schemas.microsoft.com/office/drawing/2014/main" id="{E7E8955E-F035-E7FC-F9A0-ECD00FF406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594888" y="5856288"/>
              <a:ext cx="217488" cy="527050"/>
            </a:xfrm>
            <a:custGeom>
              <a:avLst/>
              <a:gdLst>
                <a:gd name="T0" fmla="*/ 259 w 518"/>
                <a:gd name="T1" fmla="*/ 1254 h 1254"/>
                <a:gd name="T2" fmla="*/ 156 w 518"/>
                <a:gd name="T3" fmla="*/ 1206 h 1254"/>
                <a:gd name="T4" fmla="*/ 1 w 518"/>
                <a:gd name="T5" fmla="*/ 628 h 1254"/>
                <a:gd name="T6" fmla="*/ 159 w 518"/>
                <a:gd name="T7" fmla="*/ 48 h 1254"/>
                <a:gd name="T8" fmla="*/ 260 w 518"/>
                <a:gd name="T9" fmla="*/ 2 h 1254"/>
                <a:gd name="T10" fmla="*/ 518 w 518"/>
                <a:gd name="T11" fmla="*/ 628 h 1254"/>
                <a:gd name="T12" fmla="*/ 259 w 518"/>
                <a:gd name="T13" fmla="*/ 1254 h 1254"/>
                <a:gd name="T14" fmla="*/ 258 w 518"/>
                <a:gd name="T15" fmla="*/ 53 h 1254"/>
                <a:gd name="T16" fmla="*/ 194 w 518"/>
                <a:gd name="T17" fmla="*/ 84 h 1254"/>
                <a:gd name="T18" fmla="*/ 51 w 518"/>
                <a:gd name="T19" fmla="*/ 628 h 1254"/>
                <a:gd name="T20" fmla="*/ 192 w 518"/>
                <a:gd name="T21" fmla="*/ 1170 h 1254"/>
                <a:gd name="T22" fmla="*/ 259 w 518"/>
                <a:gd name="T23" fmla="*/ 1203 h 1254"/>
                <a:gd name="T24" fmla="*/ 467 w 518"/>
                <a:gd name="T25" fmla="*/ 628 h 1254"/>
                <a:gd name="T26" fmla="*/ 259 w 518"/>
                <a:gd name="T27" fmla="*/ 53 h 1254"/>
                <a:gd name="T28" fmla="*/ 258 w 518"/>
                <a:gd name="T29" fmla="*/ 53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8" h="1254">
                  <a:moveTo>
                    <a:pt x="259" y="1254"/>
                  </a:moveTo>
                  <a:cubicBezTo>
                    <a:pt x="223" y="1254"/>
                    <a:pt x="188" y="1238"/>
                    <a:pt x="156" y="1206"/>
                  </a:cubicBezTo>
                  <a:cubicBezTo>
                    <a:pt x="61" y="1110"/>
                    <a:pt x="0" y="883"/>
                    <a:pt x="1" y="628"/>
                  </a:cubicBezTo>
                  <a:cubicBezTo>
                    <a:pt x="1" y="370"/>
                    <a:pt x="63" y="142"/>
                    <a:pt x="159" y="48"/>
                  </a:cubicBezTo>
                  <a:cubicBezTo>
                    <a:pt x="190" y="17"/>
                    <a:pt x="224" y="0"/>
                    <a:pt x="260" y="2"/>
                  </a:cubicBezTo>
                  <a:cubicBezTo>
                    <a:pt x="404" y="4"/>
                    <a:pt x="518" y="279"/>
                    <a:pt x="518" y="628"/>
                  </a:cubicBezTo>
                  <a:cubicBezTo>
                    <a:pt x="518" y="979"/>
                    <a:pt x="404" y="1254"/>
                    <a:pt x="259" y="1254"/>
                  </a:cubicBezTo>
                  <a:close/>
                  <a:moveTo>
                    <a:pt x="258" y="53"/>
                  </a:moveTo>
                  <a:cubicBezTo>
                    <a:pt x="237" y="53"/>
                    <a:pt x="215" y="63"/>
                    <a:pt x="194" y="84"/>
                  </a:cubicBezTo>
                  <a:cubicBezTo>
                    <a:pt x="109" y="168"/>
                    <a:pt x="52" y="386"/>
                    <a:pt x="51" y="628"/>
                  </a:cubicBezTo>
                  <a:cubicBezTo>
                    <a:pt x="51" y="867"/>
                    <a:pt x="107" y="1085"/>
                    <a:pt x="192" y="1170"/>
                  </a:cubicBezTo>
                  <a:cubicBezTo>
                    <a:pt x="214" y="1192"/>
                    <a:pt x="237" y="1203"/>
                    <a:pt x="259" y="1203"/>
                  </a:cubicBezTo>
                  <a:cubicBezTo>
                    <a:pt x="382" y="1203"/>
                    <a:pt x="467" y="900"/>
                    <a:pt x="467" y="628"/>
                  </a:cubicBezTo>
                  <a:cubicBezTo>
                    <a:pt x="467" y="286"/>
                    <a:pt x="359" y="54"/>
                    <a:pt x="259" y="53"/>
                  </a:cubicBezTo>
                  <a:cubicBezTo>
                    <a:pt x="258" y="53"/>
                    <a:pt x="258" y="53"/>
                    <a:pt x="258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8" name="Freeform 158">
              <a:extLst>
                <a:ext uri="{FF2B5EF4-FFF2-40B4-BE49-F238E27FC236}">
                  <a16:creationId xmlns:a16="http://schemas.microsoft.com/office/drawing/2014/main" id="{9337C90A-5B06-3C99-419B-C3C1697B0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37750" y="6046788"/>
              <a:ext cx="84138" cy="147638"/>
            </a:xfrm>
            <a:custGeom>
              <a:avLst/>
              <a:gdLst>
                <a:gd name="T0" fmla="*/ 25 w 202"/>
                <a:gd name="T1" fmla="*/ 354 h 354"/>
                <a:gd name="T2" fmla="*/ 0 w 202"/>
                <a:gd name="T3" fmla="*/ 328 h 354"/>
                <a:gd name="T4" fmla="*/ 25 w 202"/>
                <a:gd name="T5" fmla="*/ 303 h 354"/>
                <a:gd name="T6" fmla="*/ 151 w 202"/>
                <a:gd name="T7" fmla="*/ 177 h 354"/>
                <a:gd name="T8" fmla="*/ 25 w 202"/>
                <a:gd name="T9" fmla="*/ 51 h 354"/>
                <a:gd name="T10" fmla="*/ 0 w 202"/>
                <a:gd name="T11" fmla="*/ 26 h 354"/>
                <a:gd name="T12" fmla="*/ 25 w 202"/>
                <a:gd name="T13" fmla="*/ 0 h 354"/>
                <a:gd name="T14" fmla="*/ 202 w 202"/>
                <a:gd name="T15" fmla="*/ 177 h 354"/>
                <a:gd name="T16" fmla="*/ 25 w 202"/>
                <a:gd name="T17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2" h="354">
                  <a:moveTo>
                    <a:pt x="25" y="354"/>
                  </a:moveTo>
                  <a:cubicBezTo>
                    <a:pt x="11" y="354"/>
                    <a:pt x="0" y="342"/>
                    <a:pt x="0" y="328"/>
                  </a:cubicBezTo>
                  <a:cubicBezTo>
                    <a:pt x="0" y="314"/>
                    <a:pt x="11" y="303"/>
                    <a:pt x="25" y="303"/>
                  </a:cubicBezTo>
                  <a:cubicBezTo>
                    <a:pt x="95" y="303"/>
                    <a:pt x="151" y="246"/>
                    <a:pt x="151" y="177"/>
                  </a:cubicBezTo>
                  <a:cubicBezTo>
                    <a:pt x="151" y="107"/>
                    <a:pt x="95" y="51"/>
                    <a:pt x="25" y="51"/>
                  </a:cubicBezTo>
                  <a:cubicBezTo>
                    <a:pt x="11" y="51"/>
                    <a:pt x="0" y="40"/>
                    <a:pt x="0" y="26"/>
                  </a:cubicBezTo>
                  <a:cubicBezTo>
                    <a:pt x="0" y="12"/>
                    <a:pt x="11" y="0"/>
                    <a:pt x="25" y="0"/>
                  </a:cubicBezTo>
                  <a:cubicBezTo>
                    <a:pt x="123" y="0"/>
                    <a:pt x="202" y="80"/>
                    <a:pt x="202" y="177"/>
                  </a:cubicBezTo>
                  <a:cubicBezTo>
                    <a:pt x="202" y="274"/>
                    <a:pt x="123" y="354"/>
                    <a:pt x="25" y="3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AD345FD-D22C-2234-E78F-D6771D5D1746}"/>
              </a:ext>
            </a:extLst>
          </p:cNvPr>
          <p:cNvGrpSpPr>
            <a:grpSpLocks noChangeAspect="1"/>
          </p:cNvGrpSpPr>
          <p:nvPr/>
        </p:nvGrpSpPr>
        <p:grpSpPr>
          <a:xfrm>
            <a:off x="1522317" y="1202451"/>
            <a:ext cx="305417" cy="304982"/>
            <a:chOff x="2747963" y="13023850"/>
            <a:chExt cx="1114425" cy="1112838"/>
          </a:xfrm>
          <a:solidFill>
            <a:schemeClr val="accent6"/>
          </a:solidFill>
        </p:grpSpPr>
        <p:sp>
          <p:nvSpPr>
            <p:cNvPr id="40" name="Freeform 53">
              <a:extLst>
                <a:ext uri="{FF2B5EF4-FFF2-40B4-BE49-F238E27FC236}">
                  <a16:creationId xmlns:a16="http://schemas.microsoft.com/office/drawing/2014/main" id="{80C44F92-6DB4-BBA6-D729-82774EFC92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78150" y="13388975"/>
              <a:ext cx="171450" cy="563563"/>
            </a:xfrm>
            <a:custGeom>
              <a:avLst/>
              <a:gdLst>
                <a:gd name="T0" fmla="*/ 213 w 269"/>
                <a:gd name="T1" fmla="*/ 887 h 887"/>
                <a:gd name="T2" fmla="*/ 55 w 269"/>
                <a:gd name="T3" fmla="*/ 887 h 887"/>
                <a:gd name="T4" fmla="*/ 0 w 269"/>
                <a:gd name="T5" fmla="*/ 831 h 887"/>
                <a:gd name="T6" fmla="*/ 0 w 269"/>
                <a:gd name="T7" fmla="*/ 55 h 887"/>
                <a:gd name="T8" fmla="*/ 55 w 269"/>
                <a:gd name="T9" fmla="*/ 0 h 887"/>
                <a:gd name="T10" fmla="*/ 213 w 269"/>
                <a:gd name="T11" fmla="*/ 0 h 887"/>
                <a:gd name="T12" fmla="*/ 269 w 269"/>
                <a:gd name="T13" fmla="*/ 55 h 887"/>
                <a:gd name="T14" fmla="*/ 269 w 269"/>
                <a:gd name="T15" fmla="*/ 831 h 887"/>
                <a:gd name="T16" fmla="*/ 213 w 269"/>
                <a:gd name="T17" fmla="*/ 887 h 887"/>
                <a:gd name="T18" fmla="*/ 55 w 269"/>
                <a:gd name="T19" fmla="*/ 53 h 887"/>
                <a:gd name="T20" fmla="*/ 54 w 269"/>
                <a:gd name="T21" fmla="*/ 248 h 887"/>
                <a:gd name="T22" fmla="*/ 54 w 269"/>
                <a:gd name="T23" fmla="*/ 831 h 887"/>
                <a:gd name="T24" fmla="*/ 213 w 269"/>
                <a:gd name="T25" fmla="*/ 833 h 887"/>
                <a:gd name="T26" fmla="*/ 215 w 269"/>
                <a:gd name="T27" fmla="*/ 55 h 887"/>
                <a:gd name="T28" fmla="*/ 55 w 269"/>
                <a:gd name="T29" fmla="*/ 53 h 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9" h="887">
                  <a:moveTo>
                    <a:pt x="213" y="887"/>
                  </a:moveTo>
                  <a:cubicBezTo>
                    <a:pt x="55" y="887"/>
                    <a:pt x="55" y="887"/>
                    <a:pt x="55" y="887"/>
                  </a:cubicBezTo>
                  <a:cubicBezTo>
                    <a:pt x="25" y="887"/>
                    <a:pt x="0" y="862"/>
                    <a:pt x="0" y="831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25"/>
                    <a:pt x="25" y="0"/>
                    <a:pt x="55" y="0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244" y="0"/>
                    <a:pt x="269" y="25"/>
                    <a:pt x="269" y="55"/>
                  </a:cubicBezTo>
                  <a:cubicBezTo>
                    <a:pt x="269" y="831"/>
                    <a:pt x="269" y="831"/>
                    <a:pt x="269" y="831"/>
                  </a:cubicBezTo>
                  <a:cubicBezTo>
                    <a:pt x="269" y="862"/>
                    <a:pt x="244" y="887"/>
                    <a:pt x="213" y="887"/>
                  </a:cubicBezTo>
                  <a:close/>
                  <a:moveTo>
                    <a:pt x="55" y="53"/>
                  </a:moveTo>
                  <a:cubicBezTo>
                    <a:pt x="54" y="248"/>
                    <a:pt x="54" y="248"/>
                    <a:pt x="54" y="248"/>
                  </a:cubicBezTo>
                  <a:cubicBezTo>
                    <a:pt x="54" y="831"/>
                    <a:pt x="54" y="831"/>
                    <a:pt x="54" y="831"/>
                  </a:cubicBezTo>
                  <a:cubicBezTo>
                    <a:pt x="213" y="833"/>
                    <a:pt x="213" y="833"/>
                    <a:pt x="213" y="833"/>
                  </a:cubicBezTo>
                  <a:cubicBezTo>
                    <a:pt x="215" y="55"/>
                    <a:pt x="215" y="55"/>
                    <a:pt x="215" y="55"/>
                  </a:cubicBezTo>
                  <a:lnTo>
                    <a:pt x="55" y="5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41" name="Freeform 54">
              <a:extLst>
                <a:ext uri="{FF2B5EF4-FFF2-40B4-BE49-F238E27FC236}">
                  <a16:creationId xmlns:a16="http://schemas.microsoft.com/office/drawing/2014/main" id="{DC2D219A-B6FF-7FEB-F5F1-24000C1118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2625" y="13388975"/>
              <a:ext cx="438150" cy="563563"/>
            </a:xfrm>
            <a:custGeom>
              <a:avLst/>
              <a:gdLst>
                <a:gd name="T0" fmla="*/ 626 w 689"/>
                <a:gd name="T1" fmla="*/ 887 h 887"/>
                <a:gd name="T2" fmla="*/ 498 w 689"/>
                <a:gd name="T3" fmla="*/ 887 h 887"/>
                <a:gd name="T4" fmla="*/ 435 w 689"/>
                <a:gd name="T5" fmla="*/ 824 h 887"/>
                <a:gd name="T6" fmla="*/ 435 w 689"/>
                <a:gd name="T7" fmla="*/ 454 h 887"/>
                <a:gd name="T8" fmla="*/ 346 w 689"/>
                <a:gd name="T9" fmla="*/ 260 h 887"/>
                <a:gd name="T10" fmla="*/ 249 w 689"/>
                <a:gd name="T11" fmla="*/ 447 h 887"/>
                <a:gd name="T12" fmla="*/ 249 w 689"/>
                <a:gd name="T13" fmla="*/ 824 h 887"/>
                <a:gd name="T14" fmla="*/ 186 w 689"/>
                <a:gd name="T15" fmla="*/ 887 h 887"/>
                <a:gd name="T16" fmla="*/ 63 w 689"/>
                <a:gd name="T17" fmla="*/ 887 h 887"/>
                <a:gd name="T18" fmla="*/ 0 w 689"/>
                <a:gd name="T19" fmla="*/ 824 h 887"/>
                <a:gd name="T20" fmla="*/ 0 w 689"/>
                <a:gd name="T21" fmla="*/ 604 h 887"/>
                <a:gd name="T22" fmla="*/ 27 w 689"/>
                <a:gd name="T23" fmla="*/ 577 h 887"/>
                <a:gd name="T24" fmla="*/ 54 w 689"/>
                <a:gd name="T25" fmla="*/ 604 h 887"/>
                <a:gd name="T26" fmla="*/ 54 w 689"/>
                <a:gd name="T27" fmla="*/ 824 h 887"/>
                <a:gd name="T28" fmla="*/ 63 w 689"/>
                <a:gd name="T29" fmla="*/ 833 h 887"/>
                <a:gd name="T30" fmla="*/ 186 w 689"/>
                <a:gd name="T31" fmla="*/ 833 h 887"/>
                <a:gd name="T32" fmla="*/ 195 w 689"/>
                <a:gd name="T33" fmla="*/ 824 h 887"/>
                <a:gd name="T34" fmla="*/ 195 w 689"/>
                <a:gd name="T35" fmla="*/ 447 h 887"/>
                <a:gd name="T36" fmla="*/ 346 w 689"/>
                <a:gd name="T37" fmla="*/ 206 h 887"/>
                <a:gd name="T38" fmla="*/ 489 w 689"/>
                <a:gd name="T39" fmla="*/ 454 h 887"/>
                <a:gd name="T40" fmla="*/ 489 w 689"/>
                <a:gd name="T41" fmla="*/ 824 h 887"/>
                <a:gd name="T42" fmla="*/ 498 w 689"/>
                <a:gd name="T43" fmla="*/ 833 h 887"/>
                <a:gd name="T44" fmla="*/ 626 w 689"/>
                <a:gd name="T45" fmla="*/ 833 h 887"/>
                <a:gd name="T46" fmla="*/ 635 w 689"/>
                <a:gd name="T47" fmla="*/ 824 h 887"/>
                <a:gd name="T48" fmla="*/ 635 w 689"/>
                <a:gd name="T49" fmla="*/ 402 h 887"/>
                <a:gd name="T50" fmla="*/ 630 w 689"/>
                <a:gd name="T51" fmla="*/ 285 h 887"/>
                <a:gd name="T52" fmla="*/ 413 w 689"/>
                <a:gd name="T53" fmla="*/ 53 h 887"/>
                <a:gd name="T54" fmla="*/ 241 w 689"/>
                <a:gd name="T55" fmla="*/ 150 h 887"/>
                <a:gd name="T56" fmla="*/ 217 w 689"/>
                <a:gd name="T57" fmla="*/ 166 h 887"/>
                <a:gd name="T58" fmla="*/ 187 w 689"/>
                <a:gd name="T59" fmla="*/ 139 h 887"/>
                <a:gd name="T60" fmla="*/ 187 w 689"/>
                <a:gd name="T61" fmla="*/ 56 h 887"/>
                <a:gd name="T62" fmla="*/ 184 w 689"/>
                <a:gd name="T63" fmla="*/ 53 h 887"/>
                <a:gd name="T64" fmla="*/ 57 w 689"/>
                <a:gd name="T65" fmla="*/ 53 h 887"/>
                <a:gd name="T66" fmla="*/ 54 w 689"/>
                <a:gd name="T67" fmla="*/ 57 h 887"/>
                <a:gd name="T68" fmla="*/ 54 w 689"/>
                <a:gd name="T69" fmla="*/ 443 h 887"/>
                <a:gd name="T70" fmla="*/ 27 w 689"/>
                <a:gd name="T71" fmla="*/ 470 h 887"/>
                <a:gd name="T72" fmla="*/ 0 w 689"/>
                <a:gd name="T73" fmla="*/ 443 h 887"/>
                <a:gd name="T74" fmla="*/ 0 w 689"/>
                <a:gd name="T75" fmla="*/ 57 h 887"/>
                <a:gd name="T76" fmla="*/ 57 w 689"/>
                <a:gd name="T77" fmla="*/ 0 h 887"/>
                <a:gd name="T78" fmla="*/ 184 w 689"/>
                <a:gd name="T79" fmla="*/ 0 h 887"/>
                <a:gd name="T80" fmla="*/ 240 w 689"/>
                <a:gd name="T81" fmla="*/ 56 h 887"/>
                <a:gd name="T82" fmla="*/ 240 w 689"/>
                <a:gd name="T83" fmla="*/ 59 h 887"/>
                <a:gd name="T84" fmla="*/ 413 w 689"/>
                <a:gd name="T85" fmla="*/ 0 h 887"/>
                <a:gd name="T86" fmla="*/ 683 w 689"/>
                <a:gd name="T87" fmla="*/ 280 h 887"/>
                <a:gd name="T88" fmla="*/ 689 w 689"/>
                <a:gd name="T89" fmla="*/ 402 h 887"/>
                <a:gd name="T90" fmla="*/ 689 w 689"/>
                <a:gd name="T91" fmla="*/ 824 h 887"/>
                <a:gd name="T92" fmla="*/ 626 w 689"/>
                <a:gd name="T93" fmla="*/ 887 h 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89" h="887">
                  <a:moveTo>
                    <a:pt x="626" y="887"/>
                  </a:moveTo>
                  <a:cubicBezTo>
                    <a:pt x="498" y="887"/>
                    <a:pt x="498" y="887"/>
                    <a:pt x="498" y="887"/>
                  </a:cubicBezTo>
                  <a:cubicBezTo>
                    <a:pt x="463" y="887"/>
                    <a:pt x="435" y="858"/>
                    <a:pt x="435" y="824"/>
                  </a:cubicBezTo>
                  <a:cubicBezTo>
                    <a:pt x="435" y="454"/>
                    <a:pt x="435" y="454"/>
                    <a:pt x="435" y="454"/>
                  </a:cubicBezTo>
                  <a:cubicBezTo>
                    <a:pt x="435" y="314"/>
                    <a:pt x="410" y="260"/>
                    <a:pt x="346" y="260"/>
                  </a:cubicBezTo>
                  <a:cubicBezTo>
                    <a:pt x="277" y="260"/>
                    <a:pt x="249" y="314"/>
                    <a:pt x="249" y="447"/>
                  </a:cubicBezTo>
                  <a:cubicBezTo>
                    <a:pt x="249" y="824"/>
                    <a:pt x="249" y="824"/>
                    <a:pt x="249" y="824"/>
                  </a:cubicBezTo>
                  <a:cubicBezTo>
                    <a:pt x="249" y="858"/>
                    <a:pt x="221" y="887"/>
                    <a:pt x="186" y="887"/>
                  </a:cubicBezTo>
                  <a:cubicBezTo>
                    <a:pt x="63" y="887"/>
                    <a:pt x="63" y="887"/>
                    <a:pt x="63" y="887"/>
                  </a:cubicBezTo>
                  <a:cubicBezTo>
                    <a:pt x="29" y="887"/>
                    <a:pt x="0" y="858"/>
                    <a:pt x="0" y="824"/>
                  </a:cubicBezTo>
                  <a:cubicBezTo>
                    <a:pt x="0" y="604"/>
                    <a:pt x="0" y="604"/>
                    <a:pt x="0" y="604"/>
                  </a:cubicBezTo>
                  <a:cubicBezTo>
                    <a:pt x="0" y="589"/>
                    <a:pt x="12" y="577"/>
                    <a:pt x="27" y="577"/>
                  </a:cubicBezTo>
                  <a:cubicBezTo>
                    <a:pt x="42" y="577"/>
                    <a:pt x="54" y="589"/>
                    <a:pt x="54" y="604"/>
                  </a:cubicBezTo>
                  <a:cubicBezTo>
                    <a:pt x="54" y="824"/>
                    <a:pt x="54" y="824"/>
                    <a:pt x="54" y="824"/>
                  </a:cubicBezTo>
                  <a:cubicBezTo>
                    <a:pt x="54" y="829"/>
                    <a:pt x="58" y="833"/>
                    <a:pt x="63" y="833"/>
                  </a:cubicBezTo>
                  <a:cubicBezTo>
                    <a:pt x="186" y="833"/>
                    <a:pt x="186" y="833"/>
                    <a:pt x="186" y="833"/>
                  </a:cubicBezTo>
                  <a:cubicBezTo>
                    <a:pt x="191" y="833"/>
                    <a:pt x="195" y="829"/>
                    <a:pt x="195" y="824"/>
                  </a:cubicBezTo>
                  <a:cubicBezTo>
                    <a:pt x="195" y="447"/>
                    <a:pt x="195" y="447"/>
                    <a:pt x="195" y="447"/>
                  </a:cubicBezTo>
                  <a:cubicBezTo>
                    <a:pt x="195" y="381"/>
                    <a:pt x="195" y="206"/>
                    <a:pt x="346" y="206"/>
                  </a:cubicBezTo>
                  <a:cubicBezTo>
                    <a:pt x="489" y="206"/>
                    <a:pt x="489" y="380"/>
                    <a:pt x="489" y="454"/>
                  </a:cubicBezTo>
                  <a:cubicBezTo>
                    <a:pt x="489" y="824"/>
                    <a:pt x="489" y="824"/>
                    <a:pt x="489" y="824"/>
                  </a:cubicBezTo>
                  <a:cubicBezTo>
                    <a:pt x="489" y="829"/>
                    <a:pt x="493" y="833"/>
                    <a:pt x="498" y="833"/>
                  </a:cubicBezTo>
                  <a:cubicBezTo>
                    <a:pt x="626" y="833"/>
                    <a:pt x="626" y="833"/>
                    <a:pt x="626" y="833"/>
                  </a:cubicBezTo>
                  <a:cubicBezTo>
                    <a:pt x="631" y="833"/>
                    <a:pt x="635" y="829"/>
                    <a:pt x="635" y="824"/>
                  </a:cubicBezTo>
                  <a:cubicBezTo>
                    <a:pt x="635" y="402"/>
                    <a:pt x="635" y="402"/>
                    <a:pt x="635" y="402"/>
                  </a:cubicBezTo>
                  <a:cubicBezTo>
                    <a:pt x="635" y="360"/>
                    <a:pt x="633" y="321"/>
                    <a:pt x="630" y="285"/>
                  </a:cubicBezTo>
                  <a:cubicBezTo>
                    <a:pt x="613" y="118"/>
                    <a:pt x="553" y="53"/>
                    <a:pt x="413" y="53"/>
                  </a:cubicBezTo>
                  <a:cubicBezTo>
                    <a:pt x="330" y="53"/>
                    <a:pt x="267" y="89"/>
                    <a:pt x="241" y="150"/>
                  </a:cubicBezTo>
                  <a:cubicBezTo>
                    <a:pt x="237" y="160"/>
                    <a:pt x="227" y="166"/>
                    <a:pt x="217" y="166"/>
                  </a:cubicBezTo>
                  <a:cubicBezTo>
                    <a:pt x="202" y="166"/>
                    <a:pt x="187" y="154"/>
                    <a:pt x="187" y="139"/>
                  </a:cubicBezTo>
                  <a:cubicBezTo>
                    <a:pt x="187" y="56"/>
                    <a:pt x="187" y="56"/>
                    <a:pt x="187" y="56"/>
                  </a:cubicBezTo>
                  <a:cubicBezTo>
                    <a:pt x="187" y="55"/>
                    <a:pt x="186" y="53"/>
                    <a:pt x="184" y="53"/>
                  </a:cubicBezTo>
                  <a:cubicBezTo>
                    <a:pt x="57" y="53"/>
                    <a:pt x="57" y="53"/>
                    <a:pt x="57" y="53"/>
                  </a:cubicBezTo>
                  <a:cubicBezTo>
                    <a:pt x="56" y="53"/>
                    <a:pt x="54" y="55"/>
                    <a:pt x="54" y="57"/>
                  </a:cubicBezTo>
                  <a:cubicBezTo>
                    <a:pt x="54" y="443"/>
                    <a:pt x="54" y="443"/>
                    <a:pt x="54" y="443"/>
                  </a:cubicBezTo>
                  <a:cubicBezTo>
                    <a:pt x="54" y="458"/>
                    <a:pt x="42" y="470"/>
                    <a:pt x="27" y="470"/>
                  </a:cubicBezTo>
                  <a:cubicBezTo>
                    <a:pt x="12" y="470"/>
                    <a:pt x="0" y="458"/>
                    <a:pt x="0" y="443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25"/>
                    <a:pt x="26" y="0"/>
                    <a:pt x="57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215" y="0"/>
                    <a:pt x="240" y="25"/>
                    <a:pt x="240" y="56"/>
                  </a:cubicBezTo>
                  <a:cubicBezTo>
                    <a:pt x="240" y="59"/>
                    <a:pt x="240" y="59"/>
                    <a:pt x="240" y="59"/>
                  </a:cubicBezTo>
                  <a:cubicBezTo>
                    <a:pt x="282" y="21"/>
                    <a:pt x="342" y="0"/>
                    <a:pt x="413" y="0"/>
                  </a:cubicBezTo>
                  <a:cubicBezTo>
                    <a:pt x="628" y="0"/>
                    <a:pt x="671" y="149"/>
                    <a:pt x="683" y="280"/>
                  </a:cubicBezTo>
                  <a:cubicBezTo>
                    <a:pt x="687" y="318"/>
                    <a:pt x="689" y="359"/>
                    <a:pt x="689" y="402"/>
                  </a:cubicBezTo>
                  <a:cubicBezTo>
                    <a:pt x="689" y="824"/>
                    <a:pt x="689" y="824"/>
                    <a:pt x="689" y="824"/>
                  </a:cubicBezTo>
                  <a:cubicBezTo>
                    <a:pt x="689" y="858"/>
                    <a:pt x="661" y="887"/>
                    <a:pt x="626" y="88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42" name="Freeform 55">
              <a:extLst>
                <a:ext uri="{FF2B5EF4-FFF2-40B4-BE49-F238E27FC236}">
                  <a16:creationId xmlns:a16="http://schemas.microsoft.com/office/drawing/2014/main" id="{CBF3740A-B164-D9AC-994D-ADAED43EA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1650" y="13023850"/>
              <a:ext cx="820738" cy="1112838"/>
            </a:xfrm>
            <a:custGeom>
              <a:avLst/>
              <a:gdLst>
                <a:gd name="T0" fmla="*/ 1159 w 1289"/>
                <a:gd name="T1" fmla="*/ 1752 h 1752"/>
                <a:gd name="T2" fmla="*/ 952 w 1289"/>
                <a:gd name="T3" fmla="*/ 1752 h 1752"/>
                <a:gd name="T4" fmla="*/ 925 w 1289"/>
                <a:gd name="T5" fmla="*/ 1725 h 1752"/>
                <a:gd name="T6" fmla="*/ 952 w 1289"/>
                <a:gd name="T7" fmla="*/ 1698 h 1752"/>
                <a:gd name="T8" fmla="*/ 1159 w 1289"/>
                <a:gd name="T9" fmla="*/ 1698 h 1752"/>
                <a:gd name="T10" fmla="*/ 1235 w 1289"/>
                <a:gd name="T11" fmla="*/ 1622 h 1752"/>
                <a:gd name="T12" fmla="*/ 1235 w 1289"/>
                <a:gd name="T13" fmla="*/ 129 h 1752"/>
                <a:gd name="T14" fmla="*/ 1159 w 1289"/>
                <a:gd name="T15" fmla="*/ 54 h 1752"/>
                <a:gd name="T16" fmla="*/ 27 w 1289"/>
                <a:gd name="T17" fmla="*/ 54 h 1752"/>
                <a:gd name="T18" fmla="*/ 0 w 1289"/>
                <a:gd name="T19" fmla="*/ 27 h 1752"/>
                <a:gd name="T20" fmla="*/ 27 w 1289"/>
                <a:gd name="T21" fmla="*/ 0 h 1752"/>
                <a:gd name="T22" fmla="*/ 1159 w 1289"/>
                <a:gd name="T23" fmla="*/ 0 h 1752"/>
                <a:gd name="T24" fmla="*/ 1289 w 1289"/>
                <a:gd name="T25" fmla="*/ 129 h 1752"/>
                <a:gd name="T26" fmla="*/ 1289 w 1289"/>
                <a:gd name="T27" fmla="*/ 1622 h 1752"/>
                <a:gd name="T28" fmla="*/ 1159 w 1289"/>
                <a:gd name="T29" fmla="*/ 1752 h 1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89" h="1752">
                  <a:moveTo>
                    <a:pt x="1159" y="1752"/>
                  </a:moveTo>
                  <a:cubicBezTo>
                    <a:pt x="952" y="1752"/>
                    <a:pt x="952" y="1752"/>
                    <a:pt x="952" y="1752"/>
                  </a:cubicBezTo>
                  <a:cubicBezTo>
                    <a:pt x="937" y="1752"/>
                    <a:pt x="925" y="1740"/>
                    <a:pt x="925" y="1725"/>
                  </a:cubicBezTo>
                  <a:cubicBezTo>
                    <a:pt x="925" y="1710"/>
                    <a:pt x="937" y="1698"/>
                    <a:pt x="952" y="1698"/>
                  </a:cubicBezTo>
                  <a:cubicBezTo>
                    <a:pt x="1159" y="1698"/>
                    <a:pt x="1159" y="1698"/>
                    <a:pt x="1159" y="1698"/>
                  </a:cubicBezTo>
                  <a:cubicBezTo>
                    <a:pt x="1201" y="1698"/>
                    <a:pt x="1235" y="1664"/>
                    <a:pt x="1235" y="1622"/>
                  </a:cubicBezTo>
                  <a:cubicBezTo>
                    <a:pt x="1235" y="129"/>
                    <a:pt x="1235" y="129"/>
                    <a:pt x="1235" y="129"/>
                  </a:cubicBezTo>
                  <a:cubicBezTo>
                    <a:pt x="1235" y="88"/>
                    <a:pt x="1201" y="54"/>
                    <a:pt x="1159" y="54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12" y="54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1159" y="0"/>
                    <a:pt x="1159" y="0"/>
                    <a:pt x="1159" y="0"/>
                  </a:cubicBezTo>
                  <a:cubicBezTo>
                    <a:pt x="1231" y="0"/>
                    <a:pt x="1289" y="58"/>
                    <a:pt x="1289" y="129"/>
                  </a:cubicBezTo>
                  <a:cubicBezTo>
                    <a:pt x="1289" y="1622"/>
                    <a:pt x="1289" y="1622"/>
                    <a:pt x="1289" y="1622"/>
                  </a:cubicBezTo>
                  <a:cubicBezTo>
                    <a:pt x="1289" y="1694"/>
                    <a:pt x="1231" y="1752"/>
                    <a:pt x="1159" y="175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43" name="Freeform 56">
              <a:extLst>
                <a:ext uri="{FF2B5EF4-FFF2-40B4-BE49-F238E27FC236}">
                  <a16:creationId xmlns:a16="http://schemas.microsoft.com/office/drawing/2014/main" id="{205E1E2B-14EF-636B-71C1-DB46FB970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7963" y="13023850"/>
              <a:ext cx="811213" cy="1112838"/>
            </a:xfrm>
            <a:custGeom>
              <a:avLst/>
              <a:gdLst>
                <a:gd name="T0" fmla="*/ 1250 w 1277"/>
                <a:gd name="T1" fmla="*/ 1752 h 1752"/>
                <a:gd name="T2" fmla="*/ 129 w 1277"/>
                <a:gd name="T3" fmla="*/ 1752 h 1752"/>
                <a:gd name="T4" fmla="*/ 0 w 1277"/>
                <a:gd name="T5" fmla="*/ 1622 h 1752"/>
                <a:gd name="T6" fmla="*/ 0 w 1277"/>
                <a:gd name="T7" fmla="*/ 129 h 1752"/>
                <a:gd name="T8" fmla="*/ 129 w 1277"/>
                <a:gd name="T9" fmla="*/ 0 h 1752"/>
                <a:gd name="T10" fmla="*/ 357 w 1277"/>
                <a:gd name="T11" fmla="*/ 0 h 1752"/>
                <a:gd name="T12" fmla="*/ 384 w 1277"/>
                <a:gd name="T13" fmla="*/ 27 h 1752"/>
                <a:gd name="T14" fmla="*/ 357 w 1277"/>
                <a:gd name="T15" fmla="*/ 54 h 1752"/>
                <a:gd name="T16" fmla="*/ 129 w 1277"/>
                <a:gd name="T17" fmla="*/ 54 h 1752"/>
                <a:gd name="T18" fmla="*/ 54 w 1277"/>
                <a:gd name="T19" fmla="*/ 129 h 1752"/>
                <a:gd name="T20" fmla="*/ 54 w 1277"/>
                <a:gd name="T21" fmla="*/ 1622 h 1752"/>
                <a:gd name="T22" fmla="*/ 129 w 1277"/>
                <a:gd name="T23" fmla="*/ 1698 h 1752"/>
                <a:gd name="T24" fmla="*/ 1250 w 1277"/>
                <a:gd name="T25" fmla="*/ 1698 h 1752"/>
                <a:gd name="T26" fmla="*/ 1277 w 1277"/>
                <a:gd name="T27" fmla="*/ 1725 h 1752"/>
                <a:gd name="T28" fmla="*/ 1250 w 1277"/>
                <a:gd name="T29" fmla="*/ 1752 h 1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7" h="1752">
                  <a:moveTo>
                    <a:pt x="1250" y="1752"/>
                  </a:moveTo>
                  <a:cubicBezTo>
                    <a:pt x="129" y="1752"/>
                    <a:pt x="129" y="1752"/>
                    <a:pt x="129" y="1752"/>
                  </a:cubicBezTo>
                  <a:cubicBezTo>
                    <a:pt x="58" y="1752"/>
                    <a:pt x="0" y="1694"/>
                    <a:pt x="0" y="1622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58"/>
                    <a:pt x="58" y="0"/>
                    <a:pt x="129" y="0"/>
                  </a:cubicBezTo>
                  <a:cubicBezTo>
                    <a:pt x="357" y="0"/>
                    <a:pt x="357" y="0"/>
                    <a:pt x="357" y="0"/>
                  </a:cubicBezTo>
                  <a:cubicBezTo>
                    <a:pt x="372" y="0"/>
                    <a:pt x="384" y="12"/>
                    <a:pt x="384" y="27"/>
                  </a:cubicBezTo>
                  <a:cubicBezTo>
                    <a:pt x="384" y="42"/>
                    <a:pt x="372" y="54"/>
                    <a:pt x="357" y="54"/>
                  </a:cubicBezTo>
                  <a:cubicBezTo>
                    <a:pt x="129" y="54"/>
                    <a:pt x="129" y="54"/>
                    <a:pt x="129" y="54"/>
                  </a:cubicBezTo>
                  <a:cubicBezTo>
                    <a:pt x="88" y="54"/>
                    <a:pt x="54" y="88"/>
                    <a:pt x="54" y="129"/>
                  </a:cubicBezTo>
                  <a:cubicBezTo>
                    <a:pt x="54" y="1622"/>
                    <a:pt x="54" y="1622"/>
                    <a:pt x="54" y="1622"/>
                  </a:cubicBezTo>
                  <a:cubicBezTo>
                    <a:pt x="54" y="1664"/>
                    <a:pt x="88" y="1698"/>
                    <a:pt x="129" y="1698"/>
                  </a:cubicBezTo>
                  <a:cubicBezTo>
                    <a:pt x="1250" y="1698"/>
                    <a:pt x="1250" y="1698"/>
                    <a:pt x="1250" y="1698"/>
                  </a:cubicBezTo>
                  <a:cubicBezTo>
                    <a:pt x="1265" y="1698"/>
                    <a:pt x="1277" y="1710"/>
                    <a:pt x="1277" y="1725"/>
                  </a:cubicBezTo>
                  <a:cubicBezTo>
                    <a:pt x="1277" y="1740"/>
                    <a:pt x="1265" y="1752"/>
                    <a:pt x="1250" y="175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44" name="Freeform 57">
              <a:extLst>
                <a:ext uri="{FF2B5EF4-FFF2-40B4-BE49-F238E27FC236}">
                  <a16:creationId xmlns:a16="http://schemas.microsoft.com/office/drawing/2014/main" id="{9E31872D-A994-0C94-05CA-965D04B6A8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67038" y="13182600"/>
              <a:ext cx="182563" cy="182563"/>
            </a:xfrm>
            <a:custGeom>
              <a:avLst/>
              <a:gdLst>
                <a:gd name="T0" fmla="*/ 143 w 287"/>
                <a:gd name="T1" fmla="*/ 287 h 287"/>
                <a:gd name="T2" fmla="*/ 0 w 287"/>
                <a:gd name="T3" fmla="*/ 143 h 287"/>
                <a:gd name="T4" fmla="*/ 143 w 287"/>
                <a:gd name="T5" fmla="*/ 0 h 287"/>
                <a:gd name="T6" fmla="*/ 287 w 287"/>
                <a:gd name="T7" fmla="*/ 143 h 287"/>
                <a:gd name="T8" fmla="*/ 143 w 287"/>
                <a:gd name="T9" fmla="*/ 287 h 287"/>
                <a:gd name="T10" fmla="*/ 143 w 287"/>
                <a:gd name="T11" fmla="*/ 54 h 287"/>
                <a:gd name="T12" fmla="*/ 54 w 287"/>
                <a:gd name="T13" fmla="*/ 143 h 287"/>
                <a:gd name="T14" fmla="*/ 143 w 287"/>
                <a:gd name="T15" fmla="*/ 233 h 287"/>
                <a:gd name="T16" fmla="*/ 233 w 287"/>
                <a:gd name="T17" fmla="*/ 143 h 287"/>
                <a:gd name="T18" fmla="*/ 143 w 287"/>
                <a:gd name="T19" fmla="*/ 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7" h="287">
                  <a:moveTo>
                    <a:pt x="143" y="287"/>
                  </a:moveTo>
                  <a:cubicBezTo>
                    <a:pt x="64" y="287"/>
                    <a:pt x="0" y="223"/>
                    <a:pt x="0" y="143"/>
                  </a:cubicBezTo>
                  <a:cubicBezTo>
                    <a:pt x="0" y="64"/>
                    <a:pt x="64" y="0"/>
                    <a:pt x="143" y="0"/>
                  </a:cubicBezTo>
                  <a:cubicBezTo>
                    <a:pt x="223" y="0"/>
                    <a:pt x="287" y="64"/>
                    <a:pt x="287" y="143"/>
                  </a:cubicBezTo>
                  <a:cubicBezTo>
                    <a:pt x="287" y="223"/>
                    <a:pt x="223" y="287"/>
                    <a:pt x="143" y="287"/>
                  </a:cubicBezTo>
                  <a:close/>
                  <a:moveTo>
                    <a:pt x="143" y="54"/>
                  </a:moveTo>
                  <a:cubicBezTo>
                    <a:pt x="94" y="54"/>
                    <a:pt x="54" y="94"/>
                    <a:pt x="54" y="143"/>
                  </a:cubicBezTo>
                  <a:cubicBezTo>
                    <a:pt x="54" y="193"/>
                    <a:pt x="94" y="233"/>
                    <a:pt x="143" y="233"/>
                  </a:cubicBezTo>
                  <a:cubicBezTo>
                    <a:pt x="193" y="233"/>
                    <a:pt x="233" y="193"/>
                    <a:pt x="233" y="143"/>
                  </a:cubicBezTo>
                  <a:cubicBezTo>
                    <a:pt x="233" y="94"/>
                    <a:pt x="193" y="54"/>
                    <a:pt x="143" y="54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390620E-630C-8A91-A30E-B77A460A9019}"/>
              </a:ext>
            </a:extLst>
          </p:cNvPr>
          <p:cNvGrpSpPr>
            <a:grpSpLocks noChangeAspect="1"/>
          </p:cNvGrpSpPr>
          <p:nvPr/>
        </p:nvGrpSpPr>
        <p:grpSpPr>
          <a:xfrm>
            <a:off x="4485002" y="5239137"/>
            <a:ext cx="414999" cy="452561"/>
            <a:chOff x="9067801" y="2341563"/>
            <a:chExt cx="719137" cy="784225"/>
          </a:xfrm>
          <a:solidFill>
            <a:schemeClr val="accent6"/>
          </a:solidFill>
        </p:grpSpPr>
        <p:sp>
          <p:nvSpPr>
            <p:cNvPr id="46" name="Freeform 430">
              <a:extLst>
                <a:ext uri="{FF2B5EF4-FFF2-40B4-BE49-F238E27FC236}">
                  <a16:creationId xmlns:a16="http://schemas.microsoft.com/office/drawing/2014/main" id="{24067652-0E1F-2775-6F96-B8F5D5AEC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9388" y="2344738"/>
              <a:ext cx="242888" cy="198438"/>
            </a:xfrm>
            <a:custGeom>
              <a:avLst/>
              <a:gdLst>
                <a:gd name="T0" fmla="*/ 25 w 585"/>
                <a:gd name="T1" fmla="*/ 480 h 480"/>
                <a:gd name="T2" fmla="*/ 0 w 585"/>
                <a:gd name="T3" fmla="*/ 454 h 480"/>
                <a:gd name="T4" fmla="*/ 0 w 585"/>
                <a:gd name="T5" fmla="*/ 216 h 480"/>
                <a:gd name="T6" fmla="*/ 25 w 585"/>
                <a:gd name="T7" fmla="*/ 191 h 480"/>
                <a:gd name="T8" fmla="*/ 140 w 585"/>
                <a:gd name="T9" fmla="*/ 191 h 480"/>
                <a:gd name="T10" fmla="*/ 187 w 585"/>
                <a:gd name="T11" fmla="*/ 143 h 480"/>
                <a:gd name="T12" fmla="*/ 187 w 585"/>
                <a:gd name="T13" fmla="*/ 25 h 480"/>
                <a:gd name="T14" fmla="*/ 212 w 585"/>
                <a:gd name="T15" fmla="*/ 0 h 480"/>
                <a:gd name="T16" fmla="*/ 479 w 585"/>
                <a:gd name="T17" fmla="*/ 0 h 480"/>
                <a:gd name="T18" fmla="*/ 585 w 585"/>
                <a:gd name="T19" fmla="*/ 106 h 480"/>
                <a:gd name="T20" fmla="*/ 585 w 585"/>
                <a:gd name="T21" fmla="*/ 170 h 480"/>
                <a:gd name="T22" fmla="*/ 560 w 585"/>
                <a:gd name="T23" fmla="*/ 195 h 480"/>
                <a:gd name="T24" fmla="*/ 535 w 585"/>
                <a:gd name="T25" fmla="*/ 170 h 480"/>
                <a:gd name="T26" fmla="*/ 535 w 585"/>
                <a:gd name="T27" fmla="*/ 106 h 480"/>
                <a:gd name="T28" fmla="*/ 479 w 585"/>
                <a:gd name="T29" fmla="*/ 50 h 480"/>
                <a:gd name="T30" fmla="*/ 237 w 585"/>
                <a:gd name="T31" fmla="*/ 50 h 480"/>
                <a:gd name="T32" fmla="*/ 237 w 585"/>
                <a:gd name="T33" fmla="*/ 143 h 480"/>
                <a:gd name="T34" fmla="*/ 140 w 585"/>
                <a:gd name="T35" fmla="*/ 241 h 480"/>
                <a:gd name="T36" fmla="*/ 50 w 585"/>
                <a:gd name="T37" fmla="*/ 241 h 480"/>
                <a:gd name="T38" fmla="*/ 50 w 585"/>
                <a:gd name="T39" fmla="*/ 454 h 480"/>
                <a:gd name="T40" fmla="*/ 25 w 585"/>
                <a:gd name="T41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85" h="480">
                  <a:moveTo>
                    <a:pt x="25" y="480"/>
                  </a:moveTo>
                  <a:cubicBezTo>
                    <a:pt x="11" y="480"/>
                    <a:pt x="0" y="468"/>
                    <a:pt x="0" y="454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02"/>
                    <a:pt x="11" y="191"/>
                    <a:pt x="25" y="191"/>
                  </a:cubicBezTo>
                  <a:cubicBezTo>
                    <a:pt x="140" y="191"/>
                    <a:pt x="140" y="191"/>
                    <a:pt x="140" y="191"/>
                  </a:cubicBezTo>
                  <a:cubicBezTo>
                    <a:pt x="166" y="191"/>
                    <a:pt x="187" y="169"/>
                    <a:pt x="187" y="143"/>
                  </a:cubicBezTo>
                  <a:cubicBezTo>
                    <a:pt x="187" y="25"/>
                    <a:pt x="187" y="25"/>
                    <a:pt x="187" y="25"/>
                  </a:cubicBezTo>
                  <a:cubicBezTo>
                    <a:pt x="187" y="11"/>
                    <a:pt x="198" y="0"/>
                    <a:pt x="212" y="0"/>
                  </a:cubicBezTo>
                  <a:cubicBezTo>
                    <a:pt x="479" y="0"/>
                    <a:pt x="479" y="0"/>
                    <a:pt x="479" y="0"/>
                  </a:cubicBezTo>
                  <a:cubicBezTo>
                    <a:pt x="538" y="0"/>
                    <a:pt x="585" y="48"/>
                    <a:pt x="585" y="106"/>
                  </a:cubicBezTo>
                  <a:cubicBezTo>
                    <a:pt x="585" y="170"/>
                    <a:pt x="585" y="170"/>
                    <a:pt x="585" y="170"/>
                  </a:cubicBezTo>
                  <a:cubicBezTo>
                    <a:pt x="585" y="184"/>
                    <a:pt x="574" y="195"/>
                    <a:pt x="560" y="195"/>
                  </a:cubicBezTo>
                  <a:cubicBezTo>
                    <a:pt x="546" y="195"/>
                    <a:pt x="535" y="184"/>
                    <a:pt x="535" y="170"/>
                  </a:cubicBezTo>
                  <a:cubicBezTo>
                    <a:pt x="535" y="106"/>
                    <a:pt x="535" y="106"/>
                    <a:pt x="535" y="106"/>
                  </a:cubicBezTo>
                  <a:cubicBezTo>
                    <a:pt x="535" y="75"/>
                    <a:pt x="510" y="50"/>
                    <a:pt x="479" y="50"/>
                  </a:cubicBezTo>
                  <a:cubicBezTo>
                    <a:pt x="237" y="50"/>
                    <a:pt x="237" y="50"/>
                    <a:pt x="237" y="50"/>
                  </a:cubicBezTo>
                  <a:cubicBezTo>
                    <a:pt x="237" y="143"/>
                    <a:pt x="237" y="143"/>
                    <a:pt x="237" y="143"/>
                  </a:cubicBezTo>
                  <a:cubicBezTo>
                    <a:pt x="237" y="197"/>
                    <a:pt x="193" y="241"/>
                    <a:pt x="140" y="241"/>
                  </a:cubicBezTo>
                  <a:cubicBezTo>
                    <a:pt x="50" y="241"/>
                    <a:pt x="50" y="241"/>
                    <a:pt x="50" y="241"/>
                  </a:cubicBezTo>
                  <a:cubicBezTo>
                    <a:pt x="50" y="454"/>
                    <a:pt x="50" y="454"/>
                    <a:pt x="50" y="454"/>
                  </a:cubicBezTo>
                  <a:cubicBezTo>
                    <a:pt x="50" y="468"/>
                    <a:pt x="38" y="480"/>
                    <a:pt x="25" y="4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7" name="Freeform 431">
              <a:extLst>
                <a:ext uri="{FF2B5EF4-FFF2-40B4-BE49-F238E27FC236}">
                  <a16:creationId xmlns:a16="http://schemas.microsoft.com/office/drawing/2014/main" id="{5B8FDD08-8EF4-F841-8DD3-F97E751D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9388" y="2447925"/>
              <a:ext cx="242888" cy="192088"/>
            </a:xfrm>
            <a:custGeom>
              <a:avLst/>
              <a:gdLst>
                <a:gd name="T0" fmla="*/ 479 w 585"/>
                <a:gd name="T1" fmla="*/ 463 h 463"/>
                <a:gd name="T2" fmla="*/ 106 w 585"/>
                <a:gd name="T3" fmla="*/ 463 h 463"/>
                <a:gd name="T4" fmla="*/ 0 w 585"/>
                <a:gd name="T5" fmla="*/ 357 h 463"/>
                <a:gd name="T6" fmla="*/ 0 w 585"/>
                <a:gd name="T7" fmla="*/ 315 h 463"/>
                <a:gd name="T8" fmla="*/ 25 w 585"/>
                <a:gd name="T9" fmla="*/ 289 h 463"/>
                <a:gd name="T10" fmla="*/ 50 w 585"/>
                <a:gd name="T11" fmla="*/ 315 h 463"/>
                <a:gd name="T12" fmla="*/ 50 w 585"/>
                <a:gd name="T13" fmla="*/ 357 h 463"/>
                <a:gd name="T14" fmla="*/ 106 w 585"/>
                <a:gd name="T15" fmla="*/ 413 h 463"/>
                <a:gd name="T16" fmla="*/ 479 w 585"/>
                <a:gd name="T17" fmla="*/ 413 h 463"/>
                <a:gd name="T18" fmla="*/ 535 w 585"/>
                <a:gd name="T19" fmla="*/ 357 h 463"/>
                <a:gd name="T20" fmla="*/ 535 w 585"/>
                <a:gd name="T21" fmla="*/ 25 h 463"/>
                <a:gd name="T22" fmla="*/ 560 w 585"/>
                <a:gd name="T23" fmla="*/ 0 h 463"/>
                <a:gd name="T24" fmla="*/ 585 w 585"/>
                <a:gd name="T25" fmla="*/ 25 h 463"/>
                <a:gd name="T26" fmla="*/ 585 w 585"/>
                <a:gd name="T27" fmla="*/ 357 h 463"/>
                <a:gd name="T28" fmla="*/ 479 w 585"/>
                <a:gd name="T29" fmla="*/ 463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85" h="463">
                  <a:moveTo>
                    <a:pt x="479" y="463"/>
                  </a:moveTo>
                  <a:cubicBezTo>
                    <a:pt x="106" y="463"/>
                    <a:pt x="106" y="463"/>
                    <a:pt x="106" y="463"/>
                  </a:cubicBezTo>
                  <a:cubicBezTo>
                    <a:pt x="47" y="463"/>
                    <a:pt x="0" y="415"/>
                    <a:pt x="0" y="357"/>
                  </a:cubicBezTo>
                  <a:cubicBezTo>
                    <a:pt x="0" y="315"/>
                    <a:pt x="0" y="315"/>
                    <a:pt x="0" y="315"/>
                  </a:cubicBezTo>
                  <a:cubicBezTo>
                    <a:pt x="0" y="301"/>
                    <a:pt x="11" y="289"/>
                    <a:pt x="25" y="289"/>
                  </a:cubicBezTo>
                  <a:cubicBezTo>
                    <a:pt x="38" y="289"/>
                    <a:pt x="50" y="301"/>
                    <a:pt x="50" y="315"/>
                  </a:cubicBezTo>
                  <a:cubicBezTo>
                    <a:pt x="50" y="357"/>
                    <a:pt x="50" y="357"/>
                    <a:pt x="50" y="357"/>
                  </a:cubicBezTo>
                  <a:cubicBezTo>
                    <a:pt x="50" y="388"/>
                    <a:pt x="75" y="413"/>
                    <a:pt x="106" y="413"/>
                  </a:cubicBezTo>
                  <a:cubicBezTo>
                    <a:pt x="479" y="413"/>
                    <a:pt x="479" y="413"/>
                    <a:pt x="479" y="413"/>
                  </a:cubicBezTo>
                  <a:cubicBezTo>
                    <a:pt x="510" y="413"/>
                    <a:pt x="535" y="388"/>
                    <a:pt x="535" y="357"/>
                  </a:cubicBezTo>
                  <a:cubicBezTo>
                    <a:pt x="535" y="25"/>
                    <a:pt x="535" y="25"/>
                    <a:pt x="535" y="25"/>
                  </a:cubicBezTo>
                  <a:cubicBezTo>
                    <a:pt x="535" y="12"/>
                    <a:pt x="546" y="0"/>
                    <a:pt x="560" y="0"/>
                  </a:cubicBezTo>
                  <a:cubicBezTo>
                    <a:pt x="574" y="0"/>
                    <a:pt x="585" y="12"/>
                    <a:pt x="585" y="25"/>
                  </a:cubicBezTo>
                  <a:cubicBezTo>
                    <a:pt x="585" y="357"/>
                    <a:pt x="585" y="357"/>
                    <a:pt x="585" y="357"/>
                  </a:cubicBezTo>
                  <a:cubicBezTo>
                    <a:pt x="585" y="415"/>
                    <a:pt x="538" y="463"/>
                    <a:pt x="479" y="4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8" name="Freeform 432">
              <a:extLst>
                <a:ext uri="{FF2B5EF4-FFF2-40B4-BE49-F238E27FC236}">
                  <a16:creationId xmlns:a16="http://schemas.microsoft.com/office/drawing/2014/main" id="{7DE9D0D6-69D6-4CCB-5D88-74A3FDD13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7801" y="2343150"/>
              <a:ext cx="100013" cy="101600"/>
            </a:xfrm>
            <a:custGeom>
              <a:avLst/>
              <a:gdLst>
                <a:gd name="T0" fmla="*/ 28 w 243"/>
                <a:gd name="T1" fmla="*/ 243 h 243"/>
                <a:gd name="T2" fmla="*/ 10 w 243"/>
                <a:gd name="T3" fmla="*/ 235 h 243"/>
                <a:gd name="T4" fmla="*/ 10 w 243"/>
                <a:gd name="T5" fmla="*/ 200 h 243"/>
                <a:gd name="T6" fmla="*/ 197 w 243"/>
                <a:gd name="T7" fmla="*/ 10 h 243"/>
                <a:gd name="T8" fmla="*/ 233 w 243"/>
                <a:gd name="T9" fmla="*/ 9 h 243"/>
                <a:gd name="T10" fmla="*/ 233 w 243"/>
                <a:gd name="T11" fmla="*/ 45 h 243"/>
                <a:gd name="T12" fmla="*/ 45 w 243"/>
                <a:gd name="T13" fmla="*/ 235 h 243"/>
                <a:gd name="T14" fmla="*/ 28 w 243"/>
                <a:gd name="T15" fmla="*/ 243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3" h="243">
                  <a:moveTo>
                    <a:pt x="28" y="243"/>
                  </a:moveTo>
                  <a:cubicBezTo>
                    <a:pt x="21" y="243"/>
                    <a:pt x="15" y="240"/>
                    <a:pt x="10" y="235"/>
                  </a:cubicBezTo>
                  <a:cubicBezTo>
                    <a:pt x="0" y="226"/>
                    <a:pt x="0" y="210"/>
                    <a:pt x="10" y="200"/>
                  </a:cubicBezTo>
                  <a:cubicBezTo>
                    <a:pt x="197" y="10"/>
                    <a:pt x="197" y="10"/>
                    <a:pt x="197" y="10"/>
                  </a:cubicBezTo>
                  <a:cubicBezTo>
                    <a:pt x="207" y="0"/>
                    <a:pt x="223" y="0"/>
                    <a:pt x="233" y="9"/>
                  </a:cubicBezTo>
                  <a:cubicBezTo>
                    <a:pt x="242" y="19"/>
                    <a:pt x="243" y="35"/>
                    <a:pt x="233" y="45"/>
                  </a:cubicBezTo>
                  <a:cubicBezTo>
                    <a:pt x="45" y="235"/>
                    <a:pt x="45" y="235"/>
                    <a:pt x="45" y="235"/>
                  </a:cubicBezTo>
                  <a:cubicBezTo>
                    <a:pt x="41" y="240"/>
                    <a:pt x="34" y="243"/>
                    <a:pt x="28" y="2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9" name="Freeform 433">
              <a:extLst>
                <a:ext uri="{FF2B5EF4-FFF2-40B4-BE49-F238E27FC236}">
                  <a16:creationId xmlns:a16="http://schemas.microsoft.com/office/drawing/2014/main" id="{84B1FDED-381B-96BC-02BB-E4648B1E9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0663" y="2460625"/>
              <a:ext cx="163513" cy="22225"/>
            </a:xfrm>
            <a:custGeom>
              <a:avLst/>
              <a:gdLst>
                <a:gd name="T0" fmla="*/ 369 w 394"/>
                <a:gd name="T1" fmla="*/ 50 h 50"/>
                <a:gd name="T2" fmla="*/ 25 w 394"/>
                <a:gd name="T3" fmla="*/ 50 h 50"/>
                <a:gd name="T4" fmla="*/ 0 w 394"/>
                <a:gd name="T5" fmla="*/ 25 h 50"/>
                <a:gd name="T6" fmla="*/ 25 w 394"/>
                <a:gd name="T7" fmla="*/ 0 h 50"/>
                <a:gd name="T8" fmla="*/ 369 w 394"/>
                <a:gd name="T9" fmla="*/ 0 h 50"/>
                <a:gd name="T10" fmla="*/ 394 w 394"/>
                <a:gd name="T11" fmla="*/ 25 h 50"/>
                <a:gd name="T12" fmla="*/ 369 w 394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4" h="50">
                  <a:moveTo>
                    <a:pt x="369" y="50"/>
                  </a:move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ubicBezTo>
                    <a:pt x="0" y="12"/>
                    <a:pt x="11" y="0"/>
                    <a:pt x="25" y="0"/>
                  </a:cubicBezTo>
                  <a:cubicBezTo>
                    <a:pt x="369" y="0"/>
                    <a:pt x="369" y="0"/>
                    <a:pt x="369" y="0"/>
                  </a:cubicBezTo>
                  <a:cubicBezTo>
                    <a:pt x="383" y="0"/>
                    <a:pt x="394" y="12"/>
                    <a:pt x="394" y="25"/>
                  </a:cubicBezTo>
                  <a:cubicBezTo>
                    <a:pt x="394" y="39"/>
                    <a:pt x="383" y="50"/>
                    <a:pt x="369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50" name="Freeform 434">
              <a:extLst>
                <a:ext uri="{FF2B5EF4-FFF2-40B4-BE49-F238E27FC236}">
                  <a16:creationId xmlns:a16="http://schemas.microsoft.com/office/drawing/2014/main" id="{58DFC68C-1306-EEA6-FBDF-9FB29A33CD85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0663" y="2500313"/>
              <a:ext cx="163513" cy="20638"/>
            </a:xfrm>
            <a:custGeom>
              <a:avLst/>
              <a:gdLst>
                <a:gd name="T0" fmla="*/ 369 w 394"/>
                <a:gd name="T1" fmla="*/ 50 h 50"/>
                <a:gd name="T2" fmla="*/ 25 w 394"/>
                <a:gd name="T3" fmla="*/ 50 h 50"/>
                <a:gd name="T4" fmla="*/ 0 w 394"/>
                <a:gd name="T5" fmla="*/ 25 h 50"/>
                <a:gd name="T6" fmla="*/ 25 w 394"/>
                <a:gd name="T7" fmla="*/ 0 h 50"/>
                <a:gd name="T8" fmla="*/ 369 w 394"/>
                <a:gd name="T9" fmla="*/ 0 h 50"/>
                <a:gd name="T10" fmla="*/ 394 w 394"/>
                <a:gd name="T11" fmla="*/ 25 h 50"/>
                <a:gd name="T12" fmla="*/ 369 w 394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4" h="50">
                  <a:moveTo>
                    <a:pt x="369" y="50"/>
                  </a:move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69" y="0"/>
                    <a:pt x="369" y="0"/>
                    <a:pt x="369" y="0"/>
                  </a:cubicBezTo>
                  <a:cubicBezTo>
                    <a:pt x="383" y="0"/>
                    <a:pt x="394" y="11"/>
                    <a:pt x="394" y="25"/>
                  </a:cubicBezTo>
                  <a:cubicBezTo>
                    <a:pt x="394" y="39"/>
                    <a:pt x="383" y="50"/>
                    <a:pt x="369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51" name="Freeform 435">
              <a:extLst>
                <a:ext uri="{FF2B5EF4-FFF2-40B4-BE49-F238E27FC236}">
                  <a16:creationId xmlns:a16="http://schemas.microsoft.com/office/drawing/2014/main" id="{B72FEE0E-1B52-9BCD-B8FD-3FF4824BD555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0663" y="2540000"/>
              <a:ext cx="163513" cy="20638"/>
            </a:xfrm>
            <a:custGeom>
              <a:avLst/>
              <a:gdLst>
                <a:gd name="T0" fmla="*/ 369 w 394"/>
                <a:gd name="T1" fmla="*/ 50 h 50"/>
                <a:gd name="T2" fmla="*/ 25 w 394"/>
                <a:gd name="T3" fmla="*/ 50 h 50"/>
                <a:gd name="T4" fmla="*/ 0 w 394"/>
                <a:gd name="T5" fmla="*/ 25 h 50"/>
                <a:gd name="T6" fmla="*/ 25 w 394"/>
                <a:gd name="T7" fmla="*/ 0 h 50"/>
                <a:gd name="T8" fmla="*/ 369 w 394"/>
                <a:gd name="T9" fmla="*/ 0 h 50"/>
                <a:gd name="T10" fmla="*/ 394 w 394"/>
                <a:gd name="T11" fmla="*/ 25 h 50"/>
                <a:gd name="T12" fmla="*/ 369 w 394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4" h="50">
                  <a:moveTo>
                    <a:pt x="369" y="50"/>
                  </a:move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69" y="0"/>
                    <a:pt x="369" y="0"/>
                    <a:pt x="369" y="0"/>
                  </a:cubicBezTo>
                  <a:cubicBezTo>
                    <a:pt x="383" y="0"/>
                    <a:pt x="394" y="11"/>
                    <a:pt x="394" y="25"/>
                  </a:cubicBezTo>
                  <a:cubicBezTo>
                    <a:pt x="394" y="39"/>
                    <a:pt x="383" y="50"/>
                    <a:pt x="369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52" name="Freeform 436">
              <a:extLst>
                <a:ext uri="{FF2B5EF4-FFF2-40B4-BE49-F238E27FC236}">
                  <a16:creationId xmlns:a16="http://schemas.microsoft.com/office/drawing/2014/main" id="{66144F57-FE46-3641-A668-153C7225008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0663" y="2578100"/>
              <a:ext cx="163513" cy="20638"/>
            </a:xfrm>
            <a:custGeom>
              <a:avLst/>
              <a:gdLst>
                <a:gd name="T0" fmla="*/ 369 w 394"/>
                <a:gd name="T1" fmla="*/ 50 h 50"/>
                <a:gd name="T2" fmla="*/ 25 w 394"/>
                <a:gd name="T3" fmla="*/ 50 h 50"/>
                <a:gd name="T4" fmla="*/ 0 w 394"/>
                <a:gd name="T5" fmla="*/ 25 h 50"/>
                <a:gd name="T6" fmla="*/ 25 w 394"/>
                <a:gd name="T7" fmla="*/ 0 h 50"/>
                <a:gd name="T8" fmla="*/ 369 w 394"/>
                <a:gd name="T9" fmla="*/ 0 h 50"/>
                <a:gd name="T10" fmla="*/ 394 w 394"/>
                <a:gd name="T11" fmla="*/ 25 h 50"/>
                <a:gd name="T12" fmla="*/ 369 w 394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4" h="50">
                  <a:moveTo>
                    <a:pt x="369" y="50"/>
                  </a:move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69" y="0"/>
                    <a:pt x="369" y="0"/>
                    <a:pt x="369" y="0"/>
                  </a:cubicBezTo>
                  <a:cubicBezTo>
                    <a:pt x="383" y="0"/>
                    <a:pt x="394" y="11"/>
                    <a:pt x="394" y="25"/>
                  </a:cubicBezTo>
                  <a:cubicBezTo>
                    <a:pt x="394" y="39"/>
                    <a:pt x="383" y="50"/>
                    <a:pt x="369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53" name="Freeform 437">
              <a:extLst>
                <a:ext uri="{FF2B5EF4-FFF2-40B4-BE49-F238E27FC236}">
                  <a16:creationId xmlns:a16="http://schemas.microsoft.com/office/drawing/2014/main" id="{EFCFC5D2-E7C7-905C-B1EE-5AAF7C336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2576" y="2420938"/>
              <a:ext cx="101600" cy="20638"/>
            </a:xfrm>
            <a:custGeom>
              <a:avLst/>
              <a:gdLst>
                <a:gd name="T0" fmla="*/ 221 w 246"/>
                <a:gd name="T1" fmla="*/ 50 h 50"/>
                <a:gd name="T2" fmla="*/ 25 w 246"/>
                <a:gd name="T3" fmla="*/ 50 h 50"/>
                <a:gd name="T4" fmla="*/ 0 w 246"/>
                <a:gd name="T5" fmla="*/ 25 h 50"/>
                <a:gd name="T6" fmla="*/ 25 w 246"/>
                <a:gd name="T7" fmla="*/ 0 h 50"/>
                <a:gd name="T8" fmla="*/ 221 w 246"/>
                <a:gd name="T9" fmla="*/ 0 h 50"/>
                <a:gd name="T10" fmla="*/ 246 w 246"/>
                <a:gd name="T11" fmla="*/ 25 h 50"/>
                <a:gd name="T12" fmla="*/ 221 w 246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50">
                  <a:moveTo>
                    <a:pt x="221" y="50"/>
                  </a:move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221" y="0"/>
                    <a:pt x="221" y="0"/>
                    <a:pt x="221" y="0"/>
                  </a:cubicBezTo>
                  <a:cubicBezTo>
                    <a:pt x="235" y="0"/>
                    <a:pt x="246" y="11"/>
                    <a:pt x="246" y="25"/>
                  </a:cubicBezTo>
                  <a:cubicBezTo>
                    <a:pt x="246" y="39"/>
                    <a:pt x="235" y="50"/>
                    <a:pt x="221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54" name="Freeform 438">
              <a:extLst>
                <a:ext uri="{FF2B5EF4-FFF2-40B4-BE49-F238E27FC236}">
                  <a16:creationId xmlns:a16="http://schemas.microsoft.com/office/drawing/2014/main" id="{B0461267-DFAB-209F-2294-46849ED43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9304338" y="2971800"/>
              <a:ext cx="192088" cy="153988"/>
            </a:xfrm>
            <a:custGeom>
              <a:avLst/>
              <a:gdLst>
                <a:gd name="T0" fmla="*/ 72 w 459"/>
                <a:gd name="T1" fmla="*/ 369 h 371"/>
                <a:gd name="T2" fmla="*/ 47 w 459"/>
                <a:gd name="T3" fmla="*/ 348 h 371"/>
                <a:gd name="T4" fmla="*/ 1 w 459"/>
                <a:gd name="T5" fmla="*/ 28 h 371"/>
                <a:gd name="T6" fmla="*/ 7 w 459"/>
                <a:gd name="T7" fmla="*/ 8 h 371"/>
                <a:gd name="T8" fmla="*/ 26 w 459"/>
                <a:gd name="T9" fmla="*/ 0 h 371"/>
                <a:gd name="T10" fmla="*/ 433 w 459"/>
                <a:gd name="T11" fmla="*/ 0 h 371"/>
                <a:gd name="T12" fmla="*/ 452 w 459"/>
                <a:gd name="T13" fmla="*/ 8 h 371"/>
                <a:gd name="T14" fmla="*/ 458 w 459"/>
                <a:gd name="T15" fmla="*/ 28 h 371"/>
                <a:gd name="T16" fmla="*/ 415 w 459"/>
                <a:gd name="T17" fmla="*/ 347 h 371"/>
                <a:gd name="T18" fmla="*/ 386 w 459"/>
                <a:gd name="T19" fmla="*/ 369 h 371"/>
                <a:gd name="T20" fmla="*/ 365 w 459"/>
                <a:gd name="T21" fmla="*/ 341 h 371"/>
                <a:gd name="T22" fmla="*/ 404 w 459"/>
                <a:gd name="T23" fmla="*/ 50 h 371"/>
                <a:gd name="T24" fmla="*/ 55 w 459"/>
                <a:gd name="T25" fmla="*/ 50 h 371"/>
                <a:gd name="T26" fmla="*/ 96 w 459"/>
                <a:gd name="T27" fmla="*/ 341 h 371"/>
                <a:gd name="T28" fmla="*/ 75 w 459"/>
                <a:gd name="T29" fmla="*/ 369 h 371"/>
                <a:gd name="T30" fmla="*/ 72 w 459"/>
                <a:gd name="T31" fmla="*/ 369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59" h="371">
                  <a:moveTo>
                    <a:pt x="72" y="369"/>
                  </a:moveTo>
                  <a:cubicBezTo>
                    <a:pt x="59" y="369"/>
                    <a:pt x="49" y="360"/>
                    <a:pt x="47" y="34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0" y="21"/>
                    <a:pt x="2" y="14"/>
                    <a:pt x="7" y="8"/>
                  </a:cubicBezTo>
                  <a:cubicBezTo>
                    <a:pt x="12" y="3"/>
                    <a:pt x="19" y="0"/>
                    <a:pt x="26" y="0"/>
                  </a:cubicBezTo>
                  <a:cubicBezTo>
                    <a:pt x="433" y="0"/>
                    <a:pt x="433" y="0"/>
                    <a:pt x="433" y="0"/>
                  </a:cubicBezTo>
                  <a:cubicBezTo>
                    <a:pt x="440" y="0"/>
                    <a:pt x="447" y="3"/>
                    <a:pt x="452" y="8"/>
                  </a:cubicBezTo>
                  <a:cubicBezTo>
                    <a:pt x="457" y="14"/>
                    <a:pt x="459" y="21"/>
                    <a:pt x="458" y="28"/>
                  </a:cubicBezTo>
                  <a:cubicBezTo>
                    <a:pt x="415" y="347"/>
                    <a:pt x="415" y="347"/>
                    <a:pt x="415" y="347"/>
                  </a:cubicBezTo>
                  <a:cubicBezTo>
                    <a:pt x="413" y="361"/>
                    <a:pt x="400" y="371"/>
                    <a:pt x="386" y="369"/>
                  </a:cubicBezTo>
                  <a:cubicBezTo>
                    <a:pt x="373" y="367"/>
                    <a:pt x="363" y="354"/>
                    <a:pt x="365" y="341"/>
                  </a:cubicBezTo>
                  <a:cubicBezTo>
                    <a:pt x="404" y="50"/>
                    <a:pt x="404" y="50"/>
                    <a:pt x="404" y="50"/>
                  </a:cubicBezTo>
                  <a:cubicBezTo>
                    <a:pt x="55" y="50"/>
                    <a:pt x="55" y="50"/>
                    <a:pt x="55" y="50"/>
                  </a:cubicBezTo>
                  <a:cubicBezTo>
                    <a:pt x="96" y="341"/>
                    <a:pt x="96" y="341"/>
                    <a:pt x="96" y="341"/>
                  </a:cubicBezTo>
                  <a:cubicBezTo>
                    <a:pt x="98" y="354"/>
                    <a:pt x="89" y="367"/>
                    <a:pt x="75" y="369"/>
                  </a:cubicBezTo>
                  <a:cubicBezTo>
                    <a:pt x="74" y="369"/>
                    <a:pt x="73" y="369"/>
                    <a:pt x="72" y="3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55" name="Freeform 439">
              <a:extLst>
                <a:ext uri="{FF2B5EF4-FFF2-40B4-BE49-F238E27FC236}">
                  <a16:creationId xmlns:a16="http://schemas.microsoft.com/office/drawing/2014/main" id="{9B6E1F25-4CB8-7A8A-FD8C-34D736B82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5738" y="3103563"/>
              <a:ext cx="654050" cy="20638"/>
            </a:xfrm>
            <a:custGeom>
              <a:avLst/>
              <a:gdLst>
                <a:gd name="T0" fmla="*/ 1549 w 1574"/>
                <a:gd name="T1" fmla="*/ 50 h 50"/>
                <a:gd name="T2" fmla="*/ 25 w 1574"/>
                <a:gd name="T3" fmla="*/ 50 h 50"/>
                <a:gd name="T4" fmla="*/ 0 w 1574"/>
                <a:gd name="T5" fmla="*/ 25 h 50"/>
                <a:gd name="T6" fmla="*/ 25 w 1574"/>
                <a:gd name="T7" fmla="*/ 0 h 50"/>
                <a:gd name="T8" fmla="*/ 1549 w 1574"/>
                <a:gd name="T9" fmla="*/ 0 h 50"/>
                <a:gd name="T10" fmla="*/ 1574 w 1574"/>
                <a:gd name="T11" fmla="*/ 25 h 50"/>
                <a:gd name="T12" fmla="*/ 1549 w 1574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4" h="50">
                  <a:moveTo>
                    <a:pt x="1549" y="50"/>
                  </a:move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1549" y="0"/>
                    <a:pt x="1549" y="0"/>
                    <a:pt x="1549" y="0"/>
                  </a:cubicBezTo>
                  <a:cubicBezTo>
                    <a:pt x="1563" y="0"/>
                    <a:pt x="1574" y="11"/>
                    <a:pt x="1574" y="25"/>
                  </a:cubicBezTo>
                  <a:cubicBezTo>
                    <a:pt x="1574" y="39"/>
                    <a:pt x="1563" y="50"/>
                    <a:pt x="1549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56" name="Freeform 440">
              <a:extLst>
                <a:ext uri="{FF2B5EF4-FFF2-40B4-BE49-F238E27FC236}">
                  <a16:creationId xmlns:a16="http://schemas.microsoft.com/office/drawing/2014/main" id="{B976D389-041C-B0FC-910B-1F026237B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5463" y="2341563"/>
              <a:ext cx="371475" cy="306388"/>
            </a:xfrm>
            <a:custGeom>
              <a:avLst/>
              <a:gdLst>
                <a:gd name="T0" fmla="*/ 203 w 895"/>
                <a:gd name="T1" fmla="*/ 739 h 739"/>
                <a:gd name="T2" fmla="*/ 194 w 895"/>
                <a:gd name="T3" fmla="*/ 737 h 739"/>
                <a:gd name="T4" fmla="*/ 178 w 895"/>
                <a:gd name="T5" fmla="*/ 714 h 739"/>
                <a:gd name="T6" fmla="*/ 178 w 895"/>
                <a:gd name="T7" fmla="*/ 575 h 739"/>
                <a:gd name="T8" fmla="*/ 0 w 895"/>
                <a:gd name="T9" fmla="*/ 301 h 739"/>
                <a:gd name="T10" fmla="*/ 258 w 895"/>
                <a:gd name="T11" fmla="*/ 3 h 739"/>
                <a:gd name="T12" fmla="*/ 286 w 895"/>
                <a:gd name="T13" fmla="*/ 24 h 739"/>
                <a:gd name="T14" fmla="*/ 265 w 895"/>
                <a:gd name="T15" fmla="*/ 52 h 739"/>
                <a:gd name="T16" fmla="*/ 50 w 895"/>
                <a:gd name="T17" fmla="*/ 301 h 739"/>
                <a:gd name="T18" fmla="*/ 212 w 895"/>
                <a:gd name="T19" fmla="*/ 535 h 739"/>
                <a:gd name="T20" fmla="*/ 228 w 895"/>
                <a:gd name="T21" fmla="*/ 559 h 739"/>
                <a:gd name="T22" fmla="*/ 228 w 895"/>
                <a:gd name="T23" fmla="*/ 650 h 739"/>
                <a:gd name="T24" fmla="*/ 310 w 895"/>
                <a:gd name="T25" fmla="*/ 560 h 739"/>
                <a:gd name="T26" fmla="*/ 329 w 895"/>
                <a:gd name="T27" fmla="*/ 552 h 739"/>
                <a:gd name="T28" fmla="*/ 593 w 895"/>
                <a:gd name="T29" fmla="*/ 552 h 739"/>
                <a:gd name="T30" fmla="*/ 845 w 895"/>
                <a:gd name="T31" fmla="*/ 301 h 739"/>
                <a:gd name="T32" fmla="*/ 593 w 895"/>
                <a:gd name="T33" fmla="*/ 50 h 739"/>
                <a:gd name="T34" fmla="*/ 379 w 895"/>
                <a:gd name="T35" fmla="*/ 50 h 739"/>
                <a:gd name="T36" fmla="*/ 354 w 895"/>
                <a:gd name="T37" fmla="*/ 25 h 739"/>
                <a:gd name="T38" fmla="*/ 379 w 895"/>
                <a:gd name="T39" fmla="*/ 0 h 739"/>
                <a:gd name="T40" fmla="*/ 593 w 895"/>
                <a:gd name="T41" fmla="*/ 0 h 739"/>
                <a:gd name="T42" fmla="*/ 895 w 895"/>
                <a:gd name="T43" fmla="*/ 301 h 739"/>
                <a:gd name="T44" fmla="*/ 593 w 895"/>
                <a:gd name="T45" fmla="*/ 602 h 739"/>
                <a:gd name="T46" fmla="*/ 340 w 895"/>
                <a:gd name="T47" fmla="*/ 602 h 739"/>
                <a:gd name="T48" fmla="*/ 221 w 895"/>
                <a:gd name="T49" fmla="*/ 731 h 739"/>
                <a:gd name="T50" fmla="*/ 203 w 895"/>
                <a:gd name="T51" fmla="*/ 739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95" h="739">
                  <a:moveTo>
                    <a:pt x="203" y="739"/>
                  </a:moveTo>
                  <a:cubicBezTo>
                    <a:pt x="200" y="739"/>
                    <a:pt x="197" y="738"/>
                    <a:pt x="194" y="737"/>
                  </a:cubicBezTo>
                  <a:cubicBezTo>
                    <a:pt x="184" y="733"/>
                    <a:pt x="178" y="724"/>
                    <a:pt x="178" y="714"/>
                  </a:cubicBezTo>
                  <a:cubicBezTo>
                    <a:pt x="178" y="575"/>
                    <a:pt x="178" y="575"/>
                    <a:pt x="178" y="575"/>
                  </a:cubicBezTo>
                  <a:cubicBezTo>
                    <a:pt x="71" y="527"/>
                    <a:pt x="0" y="419"/>
                    <a:pt x="0" y="301"/>
                  </a:cubicBezTo>
                  <a:cubicBezTo>
                    <a:pt x="0" y="152"/>
                    <a:pt x="111" y="24"/>
                    <a:pt x="258" y="3"/>
                  </a:cubicBezTo>
                  <a:cubicBezTo>
                    <a:pt x="272" y="1"/>
                    <a:pt x="284" y="10"/>
                    <a:pt x="286" y="24"/>
                  </a:cubicBezTo>
                  <a:cubicBezTo>
                    <a:pt x="288" y="38"/>
                    <a:pt x="279" y="50"/>
                    <a:pt x="265" y="52"/>
                  </a:cubicBezTo>
                  <a:cubicBezTo>
                    <a:pt x="142" y="70"/>
                    <a:pt x="50" y="177"/>
                    <a:pt x="50" y="301"/>
                  </a:cubicBezTo>
                  <a:cubicBezTo>
                    <a:pt x="50" y="404"/>
                    <a:pt x="115" y="498"/>
                    <a:pt x="212" y="535"/>
                  </a:cubicBezTo>
                  <a:cubicBezTo>
                    <a:pt x="221" y="539"/>
                    <a:pt x="228" y="548"/>
                    <a:pt x="228" y="559"/>
                  </a:cubicBezTo>
                  <a:cubicBezTo>
                    <a:pt x="228" y="650"/>
                    <a:pt x="228" y="650"/>
                    <a:pt x="228" y="650"/>
                  </a:cubicBezTo>
                  <a:cubicBezTo>
                    <a:pt x="310" y="560"/>
                    <a:pt x="310" y="560"/>
                    <a:pt x="310" y="560"/>
                  </a:cubicBezTo>
                  <a:cubicBezTo>
                    <a:pt x="315" y="555"/>
                    <a:pt x="322" y="552"/>
                    <a:pt x="329" y="552"/>
                  </a:cubicBezTo>
                  <a:cubicBezTo>
                    <a:pt x="593" y="552"/>
                    <a:pt x="593" y="552"/>
                    <a:pt x="593" y="552"/>
                  </a:cubicBezTo>
                  <a:cubicBezTo>
                    <a:pt x="732" y="552"/>
                    <a:pt x="845" y="439"/>
                    <a:pt x="845" y="301"/>
                  </a:cubicBezTo>
                  <a:cubicBezTo>
                    <a:pt x="845" y="162"/>
                    <a:pt x="732" y="50"/>
                    <a:pt x="593" y="50"/>
                  </a:cubicBezTo>
                  <a:cubicBezTo>
                    <a:pt x="379" y="50"/>
                    <a:pt x="379" y="50"/>
                    <a:pt x="379" y="50"/>
                  </a:cubicBezTo>
                  <a:cubicBezTo>
                    <a:pt x="365" y="50"/>
                    <a:pt x="354" y="38"/>
                    <a:pt x="354" y="25"/>
                  </a:cubicBezTo>
                  <a:cubicBezTo>
                    <a:pt x="354" y="11"/>
                    <a:pt x="365" y="0"/>
                    <a:pt x="379" y="0"/>
                  </a:cubicBezTo>
                  <a:cubicBezTo>
                    <a:pt x="593" y="0"/>
                    <a:pt x="593" y="0"/>
                    <a:pt x="593" y="0"/>
                  </a:cubicBezTo>
                  <a:cubicBezTo>
                    <a:pt x="760" y="0"/>
                    <a:pt x="895" y="135"/>
                    <a:pt x="895" y="301"/>
                  </a:cubicBezTo>
                  <a:cubicBezTo>
                    <a:pt x="895" y="467"/>
                    <a:pt x="760" y="602"/>
                    <a:pt x="593" y="602"/>
                  </a:cubicBezTo>
                  <a:cubicBezTo>
                    <a:pt x="340" y="602"/>
                    <a:pt x="340" y="602"/>
                    <a:pt x="340" y="602"/>
                  </a:cubicBezTo>
                  <a:cubicBezTo>
                    <a:pt x="221" y="731"/>
                    <a:pt x="221" y="731"/>
                    <a:pt x="221" y="731"/>
                  </a:cubicBezTo>
                  <a:cubicBezTo>
                    <a:pt x="216" y="736"/>
                    <a:pt x="210" y="739"/>
                    <a:pt x="203" y="7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57" name="Freeform 441">
              <a:extLst>
                <a:ext uri="{FF2B5EF4-FFF2-40B4-BE49-F238E27FC236}">
                  <a16:creationId xmlns:a16="http://schemas.microsoft.com/office/drawing/2014/main" id="{D29E23E0-3AC8-698B-ECDF-BC493D1617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72588" y="2843213"/>
              <a:ext cx="260350" cy="230188"/>
            </a:xfrm>
            <a:custGeom>
              <a:avLst/>
              <a:gdLst>
                <a:gd name="T0" fmla="*/ 26 w 624"/>
                <a:gd name="T1" fmla="*/ 555 h 555"/>
                <a:gd name="T2" fmla="*/ 1 w 624"/>
                <a:gd name="T3" fmla="*/ 530 h 555"/>
                <a:gd name="T4" fmla="*/ 54 w 624"/>
                <a:gd name="T5" fmla="*/ 69 h 555"/>
                <a:gd name="T6" fmla="*/ 80 w 624"/>
                <a:gd name="T7" fmla="*/ 58 h 555"/>
                <a:gd name="T8" fmla="*/ 544 w 624"/>
                <a:gd name="T9" fmla="*/ 58 h 555"/>
                <a:gd name="T10" fmla="*/ 569 w 624"/>
                <a:gd name="T11" fmla="*/ 69 h 555"/>
                <a:gd name="T12" fmla="*/ 622 w 624"/>
                <a:gd name="T13" fmla="*/ 530 h 555"/>
                <a:gd name="T14" fmla="*/ 597 w 624"/>
                <a:gd name="T15" fmla="*/ 555 h 555"/>
                <a:gd name="T16" fmla="*/ 597 w 624"/>
                <a:gd name="T17" fmla="*/ 555 h 555"/>
                <a:gd name="T18" fmla="*/ 572 w 624"/>
                <a:gd name="T19" fmla="*/ 530 h 555"/>
                <a:gd name="T20" fmla="*/ 543 w 624"/>
                <a:gd name="T21" fmla="*/ 112 h 555"/>
                <a:gd name="T22" fmla="*/ 526 w 624"/>
                <a:gd name="T23" fmla="*/ 105 h 555"/>
                <a:gd name="T24" fmla="*/ 98 w 624"/>
                <a:gd name="T25" fmla="*/ 105 h 555"/>
                <a:gd name="T26" fmla="*/ 81 w 624"/>
                <a:gd name="T27" fmla="*/ 112 h 555"/>
                <a:gd name="T28" fmla="*/ 51 w 624"/>
                <a:gd name="T29" fmla="*/ 530 h 555"/>
                <a:gd name="T30" fmla="*/ 26 w 624"/>
                <a:gd name="T31" fmla="*/ 555 h 555"/>
                <a:gd name="T32" fmla="*/ 542 w 624"/>
                <a:gd name="T33" fmla="*/ 111 h 555"/>
                <a:gd name="T34" fmla="*/ 542 w 624"/>
                <a:gd name="T35" fmla="*/ 111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24" h="555">
                  <a:moveTo>
                    <a:pt x="26" y="555"/>
                  </a:moveTo>
                  <a:cubicBezTo>
                    <a:pt x="13" y="555"/>
                    <a:pt x="1" y="544"/>
                    <a:pt x="1" y="530"/>
                  </a:cubicBezTo>
                  <a:cubicBezTo>
                    <a:pt x="0" y="244"/>
                    <a:pt x="18" y="89"/>
                    <a:pt x="54" y="69"/>
                  </a:cubicBezTo>
                  <a:cubicBezTo>
                    <a:pt x="60" y="66"/>
                    <a:pt x="69" y="62"/>
                    <a:pt x="80" y="58"/>
                  </a:cubicBezTo>
                  <a:cubicBezTo>
                    <a:pt x="230" y="0"/>
                    <a:pt x="394" y="0"/>
                    <a:pt x="544" y="58"/>
                  </a:cubicBezTo>
                  <a:cubicBezTo>
                    <a:pt x="555" y="62"/>
                    <a:pt x="563" y="66"/>
                    <a:pt x="569" y="69"/>
                  </a:cubicBezTo>
                  <a:cubicBezTo>
                    <a:pt x="606" y="89"/>
                    <a:pt x="624" y="244"/>
                    <a:pt x="622" y="530"/>
                  </a:cubicBezTo>
                  <a:cubicBezTo>
                    <a:pt x="622" y="544"/>
                    <a:pt x="611" y="555"/>
                    <a:pt x="597" y="555"/>
                  </a:cubicBezTo>
                  <a:cubicBezTo>
                    <a:pt x="597" y="555"/>
                    <a:pt x="597" y="555"/>
                    <a:pt x="597" y="555"/>
                  </a:cubicBezTo>
                  <a:cubicBezTo>
                    <a:pt x="583" y="555"/>
                    <a:pt x="572" y="544"/>
                    <a:pt x="572" y="530"/>
                  </a:cubicBezTo>
                  <a:cubicBezTo>
                    <a:pt x="573" y="352"/>
                    <a:pt x="562" y="144"/>
                    <a:pt x="543" y="112"/>
                  </a:cubicBezTo>
                  <a:cubicBezTo>
                    <a:pt x="538" y="110"/>
                    <a:pt x="532" y="107"/>
                    <a:pt x="526" y="105"/>
                  </a:cubicBezTo>
                  <a:cubicBezTo>
                    <a:pt x="388" y="51"/>
                    <a:pt x="236" y="51"/>
                    <a:pt x="98" y="105"/>
                  </a:cubicBezTo>
                  <a:cubicBezTo>
                    <a:pt x="91" y="107"/>
                    <a:pt x="85" y="110"/>
                    <a:pt x="81" y="112"/>
                  </a:cubicBezTo>
                  <a:cubicBezTo>
                    <a:pt x="62" y="144"/>
                    <a:pt x="51" y="352"/>
                    <a:pt x="51" y="530"/>
                  </a:cubicBezTo>
                  <a:cubicBezTo>
                    <a:pt x="51" y="544"/>
                    <a:pt x="40" y="555"/>
                    <a:pt x="26" y="555"/>
                  </a:cubicBezTo>
                  <a:close/>
                  <a:moveTo>
                    <a:pt x="542" y="111"/>
                  </a:moveTo>
                  <a:cubicBezTo>
                    <a:pt x="542" y="111"/>
                    <a:pt x="542" y="111"/>
                    <a:pt x="542" y="1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58" name="Freeform 442">
              <a:extLst>
                <a:ext uri="{FF2B5EF4-FFF2-40B4-BE49-F238E27FC236}">
                  <a16:creationId xmlns:a16="http://schemas.microsoft.com/office/drawing/2014/main" id="{C346D432-B7AF-8E46-ECA9-98C1799685D8}"/>
                </a:ext>
              </a:extLst>
            </p:cNvPr>
            <p:cNvSpPr>
              <a:spLocks/>
            </p:cNvSpPr>
            <p:nvPr/>
          </p:nvSpPr>
          <p:spPr bwMode="auto">
            <a:xfrm>
              <a:off x="9332913" y="2678113"/>
              <a:ext cx="146050" cy="163513"/>
            </a:xfrm>
            <a:custGeom>
              <a:avLst/>
              <a:gdLst>
                <a:gd name="T0" fmla="*/ 177 w 353"/>
                <a:gd name="T1" fmla="*/ 394 h 394"/>
                <a:gd name="T2" fmla="*/ 0 w 353"/>
                <a:gd name="T3" fmla="*/ 219 h 394"/>
                <a:gd name="T4" fmla="*/ 0 w 353"/>
                <a:gd name="T5" fmla="*/ 176 h 394"/>
                <a:gd name="T6" fmla="*/ 27 w 353"/>
                <a:gd name="T7" fmla="*/ 84 h 394"/>
                <a:gd name="T8" fmla="*/ 61 w 353"/>
                <a:gd name="T9" fmla="*/ 76 h 394"/>
                <a:gd name="T10" fmla="*/ 69 w 353"/>
                <a:gd name="T11" fmla="*/ 110 h 394"/>
                <a:gd name="T12" fmla="*/ 51 w 353"/>
                <a:gd name="T13" fmla="*/ 176 h 394"/>
                <a:gd name="T14" fmla="*/ 51 w 353"/>
                <a:gd name="T15" fmla="*/ 219 h 394"/>
                <a:gd name="T16" fmla="*/ 177 w 353"/>
                <a:gd name="T17" fmla="*/ 344 h 394"/>
                <a:gd name="T18" fmla="*/ 303 w 353"/>
                <a:gd name="T19" fmla="*/ 219 h 394"/>
                <a:gd name="T20" fmla="*/ 303 w 353"/>
                <a:gd name="T21" fmla="*/ 176 h 394"/>
                <a:gd name="T22" fmla="*/ 177 w 353"/>
                <a:gd name="T23" fmla="*/ 51 h 394"/>
                <a:gd name="T24" fmla="*/ 152 w 353"/>
                <a:gd name="T25" fmla="*/ 26 h 394"/>
                <a:gd name="T26" fmla="*/ 177 w 353"/>
                <a:gd name="T27" fmla="*/ 0 h 394"/>
                <a:gd name="T28" fmla="*/ 353 w 353"/>
                <a:gd name="T29" fmla="*/ 176 h 394"/>
                <a:gd name="T30" fmla="*/ 353 w 353"/>
                <a:gd name="T31" fmla="*/ 219 h 394"/>
                <a:gd name="T32" fmla="*/ 177 w 353"/>
                <a:gd name="T33" fmla="*/ 394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3" h="394">
                  <a:moveTo>
                    <a:pt x="177" y="394"/>
                  </a:moveTo>
                  <a:cubicBezTo>
                    <a:pt x="80" y="394"/>
                    <a:pt x="0" y="316"/>
                    <a:pt x="0" y="219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0" y="143"/>
                    <a:pt x="10" y="112"/>
                    <a:pt x="27" y="84"/>
                  </a:cubicBezTo>
                  <a:cubicBezTo>
                    <a:pt x="34" y="72"/>
                    <a:pt x="49" y="68"/>
                    <a:pt x="61" y="76"/>
                  </a:cubicBezTo>
                  <a:cubicBezTo>
                    <a:pt x="73" y="83"/>
                    <a:pt x="77" y="99"/>
                    <a:pt x="69" y="110"/>
                  </a:cubicBezTo>
                  <a:cubicBezTo>
                    <a:pt x="57" y="130"/>
                    <a:pt x="51" y="153"/>
                    <a:pt x="51" y="176"/>
                  </a:cubicBezTo>
                  <a:cubicBezTo>
                    <a:pt x="51" y="219"/>
                    <a:pt x="51" y="219"/>
                    <a:pt x="51" y="219"/>
                  </a:cubicBezTo>
                  <a:cubicBezTo>
                    <a:pt x="51" y="288"/>
                    <a:pt x="107" y="344"/>
                    <a:pt x="177" y="344"/>
                  </a:cubicBezTo>
                  <a:cubicBezTo>
                    <a:pt x="247" y="344"/>
                    <a:pt x="303" y="288"/>
                    <a:pt x="303" y="219"/>
                  </a:cubicBezTo>
                  <a:cubicBezTo>
                    <a:pt x="303" y="176"/>
                    <a:pt x="303" y="176"/>
                    <a:pt x="303" y="176"/>
                  </a:cubicBezTo>
                  <a:cubicBezTo>
                    <a:pt x="303" y="107"/>
                    <a:pt x="247" y="51"/>
                    <a:pt x="177" y="51"/>
                  </a:cubicBezTo>
                  <a:cubicBezTo>
                    <a:pt x="163" y="51"/>
                    <a:pt x="152" y="39"/>
                    <a:pt x="152" y="26"/>
                  </a:cubicBezTo>
                  <a:cubicBezTo>
                    <a:pt x="152" y="12"/>
                    <a:pt x="163" y="0"/>
                    <a:pt x="177" y="0"/>
                  </a:cubicBezTo>
                  <a:cubicBezTo>
                    <a:pt x="274" y="0"/>
                    <a:pt x="353" y="79"/>
                    <a:pt x="353" y="176"/>
                  </a:cubicBezTo>
                  <a:cubicBezTo>
                    <a:pt x="353" y="219"/>
                    <a:pt x="353" y="219"/>
                    <a:pt x="353" y="219"/>
                  </a:cubicBezTo>
                  <a:cubicBezTo>
                    <a:pt x="353" y="316"/>
                    <a:pt x="274" y="394"/>
                    <a:pt x="177" y="3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DFB3198F-3B0B-4271-9075-5DD02B1E28EC}"/>
              </a:ext>
            </a:extLst>
          </p:cNvPr>
          <p:cNvGrpSpPr>
            <a:grpSpLocks noChangeAspect="1"/>
          </p:cNvGrpSpPr>
          <p:nvPr/>
        </p:nvGrpSpPr>
        <p:grpSpPr>
          <a:xfrm>
            <a:off x="11495845" y="3627137"/>
            <a:ext cx="376523" cy="375607"/>
            <a:chOff x="16638588" y="2425700"/>
            <a:chExt cx="652463" cy="650875"/>
          </a:xfrm>
          <a:solidFill>
            <a:schemeClr val="accent6"/>
          </a:solidFill>
        </p:grpSpPr>
        <p:sp>
          <p:nvSpPr>
            <p:cNvPr id="60" name="Freeform 58">
              <a:extLst>
                <a:ext uri="{FF2B5EF4-FFF2-40B4-BE49-F238E27FC236}">
                  <a16:creationId xmlns:a16="http://schemas.microsoft.com/office/drawing/2014/main" id="{4F5573B1-8439-E17C-3ADA-FA34E27E905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97351" y="2620963"/>
              <a:ext cx="136525" cy="153988"/>
            </a:xfrm>
            <a:custGeom>
              <a:avLst/>
              <a:gdLst>
                <a:gd name="T0" fmla="*/ 165 w 330"/>
                <a:gd name="T1" fmla="*/ 370 h 370"/>
                <a:gd name="T2" fmla="*/ 0 w 330"/>
                <a:gd name="T3" fmla="*/ 204 h 370"/>
                <a:gd name="T4" fmla="*/ 0 w 330"/>
                <a:gd name="T5" fmla="*/ 165 h 370"/>
                <a:gd name="T6" fmla="*/ 25 w 330"/>
                <a:gd name="T7" fmla="*/ 78 h 370"/>
                <a:gd name="T8" fmla="*/ 59 w 330"/>
                <a:gd name="T9" fmla="*/ 70 h 370"/>
                <a:gd name="T10" fmla="*/ 67 w 330"/>
                <a:gd name="T11" fmla="*/ 104 h 370"/>
                <a:gd name="T12" fmla="*/ 50 w 330"/>
                <a:gd name="T13" fmla="*/ 165 h 370"/>
                <a:gd name="T14" fmla="*/ 50 w 330"/>
                <a:gd name="T15" fmla="*/ 204 h 370"/>
                <a:gd name="T16" fmla="*/ 165 w 330"/>
                <a:gd name="T17" fmla="*/ 319 h 370"/>
                <a:gd name="T18" fmla="*/ 280 w 330"/>
                <a:gd name="T19" fmla="*/ 204 h 370"/>
                <a:gd name="T20" fmla="*/ 280 w 330"/>
                <a:gd name="T21" fmla="*/ 165 h 370"/>
                <a:gd name="T22" fmla="*/ 165 w 330"/>
                <a:gd name="T23" fmla="*/ 50 h 370"/>
                <a:gd name="T24" fmla="*/ 118 w 330"/>
                <a:gd name="T25" fmla="*/ 60 h 370"/>
                <a:gd name="T26" fmla="*/ 84 w 330"/>
                <a:gd name="T27" fmla="*/ 48 h 370"/>
                <a:gd name="T28" fmla="*/ 97 w 330"/>
                <a:gd name="T29" fmla="*/ 14 h 370"/>
                <a:gd name="T30" fmla="*/ 165 w 330"/>
                <a:gd name="T31" fmla="*/ 0 h 370"/>
                <a:gd name="T32" fmla="*/ 330 w 330"/>
                <a:gd name="T33" fmla="*/ 165 h 370"/>
                <a:gd name="T34" fmla="*/ 330 w 330"/>
                <a:gd name="T35" fmla="*/ 204 h 370"/>
                <a:gd name="T36" fmla="*/ 165 w 330"/>
                <a:gd name="T37" fmla="*/ 37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30" h="370">
                  <a:moveTo>
                    <a:pt x="165" y="370"/>
                  </a:moveTo>
                  <a:cubicBezTo>
                    <a:pt x="74" y="370"/>
                    <a:pt x="0" y="295"/>
                    <a:pt x="0" y="204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0" y="134"/>
                    <a:pt x="9" y="104"/>
                    <a:pt x="25" y="78"/>
                  </a:cubicBezTo>
                  <a:cubicBezTo>
                    <a:pt x="32" y="66"/>
                    <a:pt x="47" y="63"/>
                    <a:pt x="59" y="70"/>
                  </a:cubicBezTo>
                  <a:cubicBezTo>
                    <a:pt x="71" y="77"/>
                    <a:pt x="75" y="93"/>
                    <a:pt x="67" y="104"/>
                  </a:cubicBezTo>
                  <a:cubicBezTo>
                    <a:pt x="56" y="123"/>
                    <a:pt x="50" y="143"/>
                    <a:pt x="50" y="165"/>
                  </a:cubicBezTo>
                  <a:cubicBezTo>
                    <a:pt x="50" y="204"/>
                    <a:pt x="50" y="204"/>
                    <a:pt x="50" y="204"/>
                  </a:cubicBezTo>
                  <a:cubicBezTo>
                    <a:pt x="50" y="268"/>
                    <a:pt x="102" y="319"/>
                    <a:pt x="165" y="319"/>
                  </a:cubicBezTo>
                  <a:cubicBezTo>
                    <a:pt x="229" y="319"/>
                    <a:pt x="280" y="268"/>
                    <a:pt x="280" y="204"/>
                  </a:cubicBezTo>
                  <a:cubicBezTo>
                    <a:pt x="280" y="165"/>
                    <a:pt x="280" y="165"/>
                    <a:pt x="280" y="165"/>
                  </a:cubicBezTo>
                  <a:cubicBezTo>
                    <a:pt x="280" y="101"/>
                    <a:pt x="229" y="50"/>
                    <a:pt x="165" y="50"/>
                  </a:cubicBezTo>
                  <a:cubicBezTo>
                    <a:pt x="149" y="50"/>
                    <a:pt x="132" y="53"/>
                    <a:pt x="118" y="60"/>
                  </a:cubicBezTo>
                  <a:cubicBezTo>
                    <a:pt x="105" y="66"/>
                    <a:pt x="90" y="60"/>
                    <a:pt x="84" y="48"/>
                  </a:cubicBezTo>
                  <a:cubicBezTo>
                    <a:pt x="79" y="35"/>
                    <a:pt x="84" y="20"/>
                    <a:pt x="97" y="14"/>
                  </a:cubicBezTo>
                  <a:cubicBezTo>
                    <a:pt x="118" y="5"/>
                    <a:pt x="141" y="0"/>
                    <a:pt x="165" y="0"/>
                  </a:cubicBezTo>
                  <a:cubicBezTo>
                    <a:pt x="256" y="0"/>
                    <a:pt x="330" y="74"/>
                    <a:pt x="330" y="165"/>
                  </a:cubicBezTo>
                  <a:cubicBezTo>
                    <a:pt x="330" y="204"/>
                    <a:pt x="330" y="204"/>
                    <a:pt x="330" y="204"/>
                  </a:cubicBezTo>
                  <a:cubicBezTo>
                    <a:pt x="330" y="295"/>
                    <a:pt x="256" y="370"/>
                    <a:pt x="165" y="3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CDE784D9-6325-5007-5BC7-CF4B75A01D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68776" y="2744788"/>
              <a:ext cx="76200" cy="146050"/>
            </a:xfrm>
            <a:custGeom>
              <a:avLst/>
              <a:gdLst>
                <a:gd name="T0" fmla="*/ 26 w 182"/>
                <a:gd name="T1" fmla="*/ 351 h 351"/>
                <a:gd name="T2" fmla="*/ 0 w 182"/>
                <a:gd name="T3" fmla="*/ 326 h 351"/>
                <a:gd name="T4" fmla="*/ 0 w 182"/>
                <a:gd name="T5" fmla="*/ 200 h 351"/>
                <a:gd name="T6" fmla="*/ 42 w 182"/>
                <a:gd name="T7" fmla="*/ 112 h 351"/>
                <a:gd name="T8" fmla="*/ 132 w 182"/>
                <a:gd name="T9" fmla="*/ 71 h 351"/>
                <a:gd name="T10" fmla="*/ 132 w 182"/>
                <a:gd name="T11" fmla="*/ 25 h 351"/>
                <a:gd name="T12" fmla="*/ 157 w 182"/>
                <a:gd name="T13" fmla="*/ 0 h 351"/>
                <a:gd name="T14" fmla="*/ 182 w 182"/>
                <a:gd name="T15" fmla="*/ 25 h 351"/>
                <a:gd name="T16" fmla="*/ 182 w 182"/>
                <a:gd name="T17" fmla="*/ 88 h 351"/>
                <a:gd name="T18" fmla="*/ 166 w 182"/>
                <a:gd name="T19" fmla="*/ 111 h 351"/>
                <a:gd name="T20" fmla="*/ 66 w 182"/>
                <a:gd name="T21" fmla="*/ 156 h 351"/>
                <a:gd name="T22" fmla="*/ 51 w 182"/>
                <a:gd name="T23" fmla="*/ 199 h 351"/>
                <a:gd name="T24" fmla="*/ 51 w 182"/>
                <a:gd name="T25" fmla="*/ 326 h 351"/>
                <a:gd name="T26" fmla="*/ 26 w 182"/>
                <a:gd name="T27" fmla="*/ 351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2" h="351">
                  <a:moveTo>
                    <a:pt x="26" y="351"/>
                  </a:moveTo>
                  <a:cubicBezTo>
                    <a:pt x="12" y="351"/>
                    <a:pt x="0" y="340"/>
                    <a:pt x="0" y="326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0" y="194"/>
                    <a:pt x="0" y="135"/>
                    <a:pt x="42" y="112"/>
                  </a:cubicBezTo>
                  <a:cubicBezTo>
                    <a:pt x="65" y="100"/>
                    <a:pt x="108" y="81"/>
                    <a:pt x="132" y="71"/>
                  </a:cubicBezTo>
                  <a:cubicBezTo>
                    <a:pt x="132" y="25"/>
                    <a:pt x="132" y="25"/>
                    <a:pt x="132" y="25"/>
                  </a:cubicBezTo>
                  <a:cubicBezTo>
                    <a:pt x="132" y="11"/>
                    <a:pt x="143" y="0"/>
                    <a:pt x="157" y="0"/>
                  </a:cubicBezTo>
                  <a:cubicBezTo>
                    <a:pt x="170" y="0"/>
                    <a:pt x="182" y="11"/>
                    <a:pt x="182" y="25"/>
                  </a:cubicBezTo>
                  <a:cubicBezTo>
                    <a:pt x="182" y="88"/>
                    <a:pt x="182" y="88"/>
                    <a:pt x="182" y="88"/>
                  </a:cubicBezTo>
                  <a:cubicBezTo>
                    <a:pt x="182" y="98"/>
                    <a:pt x="176" y="107"/>
                    <a:pt x="166" y="111"/>
                  </a:cubicBezTo>
                  <a:cubicBezTo>
                    <a:pt x="165" y="111"/>
                    <a:pt x="95" y="140"/>
                    <a:pt x="66" y="156"/>
                  </a:cubicBezTo>
                  <a:cubicBezTo>
                    <a:pt x="54" y="163"/>
                    <a:pt x="50" y="190"/>
                    <a:pt x="51" y="199"/>
                  </a:cubicBezTo>
                  <a:cubicBezTo>
                    <a:pt x="51" y="326"/>
                    <a:pt x="51" y="326"/>
                    <a:pt x="51" y="326"/>
                  </a:cubicBezTo>
                  <a:cubicBezTo>
                    <a:pt x="51" y="340"/>
                    <a:pt x="39" y="351"/>
                    <a:pt x="26" y="3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62" name="Freeform 60">
              <a:extLst>
                <a:ext uri="{FF2B5EF4-FFF2-40B4-BE49-F238E27FC236}">
                  <a16:creationId xmlns:a16="http://schemas.microsoft.com/office/drawing/2014/main" id="{85C63E41-ACE9-E5D1-2086-0709709364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24338" y="2746375"/>
              <a:ext cx="20638" cy="46038"/>
            </a:xfrm>
            <a:custGeom>
              <a:avLst/>
              <a:gdLst>
                <a:gd name="T0" fmla="*/ 25 w 50"/>
                <a:gd name="T1" fmla="*/ 110 h 110"/>
                <a:gd name="T2" fmla="*/ 0 w 50"/>
                <a:gd name="T3" fmla="*/ 85 h 110"/>
                <a:gd name="T4" fmla="*/ 0 w 50"/>
                <a:gd name="T5" fmla="*/ 25 h 110"/>
                <a:gd name="T6" fmla="*/ 25 w 50"/>
                <a:gd name="T7" fmla="*/ 0 h 110"/>
                <a:gd name="T8" fmla="*/ 50 w 50"/>
                <a:gd name="T9" fmla="*/ 25 h 110"/>
                <a:gd name="T10" fmla="*/ 50 w 50"/>
                <a:gd name="T11" fmla="*/ 85 h 110"/>
                <a:gd name="T12" fmla="*/ 25 w 50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10">
                  <a:moveTo>
                    <a:pt x="25" y="110"/>
                  </a:moveTo>
                  <a:cubicBezTo>
                    <a:pt x="11" y="110"/>
                    <a:pt x="0" y="99"/>
                    <a:pt x="0" y="8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8" y="0"/>
                    <a:pt x="50" y="11"/>
                    <a:pt x="50" y="25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99"/>
                    <a:pt x="38" y="110"/>
                    <a:pt x="25" y="1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E694412B-B55E-89C4-5FED-E23437D79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86251" y="2744788"/>
              <a:ext cx="74613" cy="146050"/>
            </a:xfrm>
            <a:custGeom>
              <a:avLst/>
              <a:gdLst>
                <a:gd name="T0" fmla="*/ 156 w 181"/>
                <a:gd name="T1" fmla="*/ 351 h 351"/>
                <a:gd name="T2" fmla="*/ 131 w 181"/>
                <a:gd name="T3" fmla="*/ 326 h 351"/>
                <a:gd name="T4" fmla="*/ 131 w 181"/>
                <a:gd name="T5" fmla="*/ 200 h 351"/>
                <a:gd name="T6" fmla="*/ 115 w 181"/>
                <a:gd name="T7" fmla="*/ 156 h 351"/>
                <a:gd name="T8" fmla="*/ 15 w 181"/>
                <a:gd name="T9" fmla="*/ 111 h 351"/>
                <a:gd name="T10" fmla="*/ 0 w 181"/>
                <a:gd name="T11" fmla="*/ 88 h 351"/>
                <a:gd name="T12" fmla="*/ 0 w 181"/>
                <a:gd name="T13" fmla="*/ 25 h 351"/>
                <a:gd name="T14" fmla="*/ 25 w 181"/>
                <a:gd name="T15" fmla="*/ 0 h 351"/>
                <a:gd name="T16" fmla="*/ 50 w 181"/>
                <a:gd name="T17" fmla="*/ 25 h 351"/>
                <a:gd name="T18" fmla="*/ 50 w 181"/>
                <a:gd name="T19" fmla="*/ 71 h 351"/>
                <a:gd name="T20" fmla="*/ 139 w 181"/>
                <a:gd name="T21" fmla="*/ 112 h 351"/>
                <a:gd name="T22" fmla="*/ 181 w 181"/>
                <a:gd name="T23" fmla="*/ 201 h 351"/>
                <a:gd name="T24" fmla="*/ 181 w 181"/>
                <a:gd name="T25" fmla="*/ 326 h 351"/>
                <a:gd name="T26" fmla="*/ 156 w 181"/>
                <a:gd name="T27" fmla="*/ 351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1" h="351">
                  <a:moveTo>
                    <a:pt x="156" y="351"/>
                  </a:moveTo>
                  <a:cubicBezTo>
                    <a:pt x="142" y="351"/>
                    <a:pt x="131" y="340"/>
                    <a:pt x="131" y="326"/>
                  </a:cubicBezTo>
                  <a:cubicBezTo>
                    <a:pt x="131" y="200"/>
                    <a:pt x="131" y="200"/>
                    <a:pt x="131" y="200"/>
                  </a:cubicBezTo>
                  <a:cubicBezTo>
                    <a:pt x="131" y="188"/>
                    <a:pt x="127" y="163"/>
                    <a:pt x="115" y="156"/>
                  </a:cubicBezTo>
                  <a:cubicBezTo>
                    <a:pt x="86" y="140"/>
                    <a:pt x="16" y="111"/>
                    <a:pt x="15" y="111"/>
                  </a:cubicBezTo>
                  <a:cubicBezTo>
                    <a:pt x="6" y="107"/>
                    <a:pt x="0" y="98"/>
                    <a:pt x="0" y="8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5"/>
                  </a:cubicBezTo>
                  <a:cubicBezTo>
                    <a:pt x="50" y="71"/>
                    <a:pt x="50" y="71"/>
                    <a:pt x="50" y="71"/>
                  </a:cubicBezTo>
                  <a:cubicBezTo>
                    <a:pt x="73" y="81"/>
                    <a:pt x="117" y="100"/>
                    <a:pt x="139" y="112"/>
                  </a:cubicBezTo>
                  <a:cubicBezTo>
                    <a:pt x="181" y="135"/>
                    <a:pt x="181" y="194"/>
                    <a:pt x="181" y="201"/>
                  </a:cubicBezTo>
                  <a:cubicBezTo>
                    <a:pt x="181" y="326"/>
                    <a:pt x="181" y="326"/>
                    <a:pt x="181" y="326"/>
                  </a:cubicBezTo>
                  <a:cubicBezTo>
                    <a:pt x="181" y="340"/>
                    <a:pt x="170" y="351"/>
                    <a:pt x="156" y="3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64" name="Freeform 62">
              <a:extLst>
                <a:ext uri="{FF2B5EF4-FFF2-40B4-BE49-F238E27FC236}">
                  <a16:creationId xmlns:a16="http://schemas.microsoft.com/office/drawing/2014/main" id="{41CE3D61-A5EE-AC0C-DCB2-CF8BEA92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38588" y="2425700"/>
              <a:ext cx="652463" cy="650875"/>
            </a:xfrm>
            <a:custGeom>
              <a:avLst/>
              <a:gdLst>
                <a:gd name="T0" fmla="*/ 909 w 1570"/>
                <a:gd name="T1" fmla="*/ 1486 h 1569"/>
                <a:gd name="T2" fmla="*/ 690 w 1570"/>
                <a:gd name="T3" fmla="*/ 1445 h 1569"/>
                <a:gd name="T4" fmla="*/ 629 w 1570"/>
                <a:gd name="T5" fmla="*/ 1549 h 1569"/>
                <a:gd name="T6" fmla="*/ 354 w 1570"/>
                <a:gd name="T7" fmla="*/ 1435 h 1569"/>
                <a:gd name="T8" fmla="*/ 393 w 1570"/>
                <a:gd name="T9" fmla="*/ 1339 h 1569"/>
                <a:gd name="T10" fmla="*/ 209 w 1570"/>
                <a:gd name="T11" fmla="*/ 1184 h 1569"/>
                <a:gd name="T12" fmla="*/ 76 w 1570"/>
                <a:gd name="T13" fmla="*/ 1174 h 1569"/>
                <a:gd name="T14" fmla="*/ 83 w 1570"/>
                <a:gd name="T15" fmla="*/ 908 h 1569"/>
                <a:gd name="T16" fmla="*/ 123 w 1570"/>
                <a:gd name="T17" fmla="*/ 688 h 1569"/>
                <a:gd name="T18" fmla="*/ 21 w 1570"/>
                <a:gd name="T19" fmla="*/ 627 h 1569"/>
                <a:gd name="T20" fmla="*/ 135 w 1570"/>
                <a:gd name="T21" fmla="*/ 353 h 1569"/>
                <a:gd name="T22" fmla="*/ 210 w 1570"/>
                <a:gd name="T23" fmla="*/ 418 h 1569"/>
                <a:gd name="T24" fmla="*/ 142 w 1570"/>
                <a:gd name="T25" fmla="*/ 402 h 1569"/>
                <a:gd name="T26" fmla="*/ 61 w 1570"/>
                <a:gd name="T27" fmla="*/ 597 h 1569"/>
                <a:gd name="T28" fmla="*/ 173 w 1570"/>
                <a:gd name="T29" fmla="*/ 688 h 1569"/>
                <a:gd name="T30" fmla="*/ 83 w 1570"/>
                <a:gd name="T31" fmla="*/ 958 h 1569"/>
                <a:gd name="T32" fmla="*/ 120 w 1570"/>
                <a:gd name="T33" fmla="*/ 1150 h 1569"/>
                <a:gd name="T34" fmla="*/ 174 w 1570"/>
                <a:gd name="T35" fmla="*/ 1148 h 1569"/>
                <a:gd name="T36" fmla="*/ 444 w 1570"/>
                <a:gd name="T37" fmla="*/ 1339 h 1569"/>
                <a:gd name="T38" fmla="*/ 404 w 1570"/>
                <a:gd name="T39" fmla="*/ 1428 h 1569"/>
                <a:gd name="T40" fmla="*/ 599 w 1570"/>
                <a:gd name="T41" fmla="*/ 1509 h 1569"/>
                <a:gd name="T42" fmla="*/ 690 w 1570"/>
                <a:gd name="T43" fmla="*/ 1395 h 1569"/>
                <a:gd name="T44" fmla="*/ 960 w 1570"/>
                <a:gd name="T45" fmla="*/ 1486 h 1569"/>
                <a:gd name="T46" fmla="*/ 1153 w 1570"/>
                <a:gd name="T47" fmla="*/ 1448 h 1569"/>
                <a:gd name="T48" fmla="*/ 1151 w 1570"/>
                <a:gd name="T49" fmla="*/ 1394 h 1569"/>
                <a:gd name="T50" fmla="*/ 1286 w 1570"/>
                <a:gd name="T51" fmla="*/ 1148 h 1569"/>
                <a:gd name="T52" fmla="*/ 1430 w 1570"/>
                <a:gd name="T53" fmla="*/ 1164 h 1569"/>
                <a:gd name="T54" fmla="*/ 1510 w 1570"/>
                <a:gd name="T55" fmla="*/ 969 h 1569"/>
                <a:gd name="T56" fmla="*/ 1396 w 1570"/>
                <a:gd name="T57" fmla="*/ 879 h 1569"/>
                <a:gd name="T58" fmla="*/ 1486 w 1570"/>
                <a:gd name="T59" fmla="*/ 609 h 1569"/>
                <a:gd name="T60" fmla="*/ 1450 w 1570"/>
                <a:gd name="T61" fmla="*/ 417 h 1569"/>
                <a:gd name="T62" fmla="*/ 1397 w 1570"/>
                <a:gd name="T63" fmla="*/ 418 h 1569"/>
                <a:gd name="T64" fmla="*/ 1127 w 1570"/>
                <a:gd name="T65" fmla="*/ 228 h 1569"/>
                <a:gd name="T66" fmla="*/ 1165 w 1570"/>
                <a:gd name="T67" fmla="*/ 140 h 1569"/>
                <a:gd name="T68" fmla="*/ 971 w 1570"/>
                <a:gd name="T69" fmla="*/ 59 h 1569"/>
                <a:gd name="T70" fmla="*/ 881 w 1570"/>
                <a:gd name="T71" fmla="*/ 172 h 1569"/>
                <a:gd name="T72" fmla="*/ 611 w 1570"/>
                <a:gd name="T73" fmla="*/ 83 h 1569"/>
                <a:gd name="T74" fmla="*/ 420 w 1570"/>
                <a:gd name="T75" fmla="*/ 119 h 1569"/>
                <a:gd name="T76" fmla="*/ 421 w 1570"/>
                <a:gd name="T77" fmla="*/ 171 h 1569"/>
                <a:gd name="T78" fmla="*/ 363 w 1570"/>
                <a:gd name="T79" fmla="*/ 341 h 1569"/>
                <a:gd name="T80" fmla="*/ 386 w 1570"/>
                <a:gd name="T81" fmla="*/ 247 h 1569"/>
                <a:gd name="T82" fmla="*/ 379 w 1570"/>
                <a:gd name="T83" fmla="*/ 200 h 1569"/>
                <a:gd name="T84" fmla="*/ 560 w 1570"/>
                <a:gd name="T85" fmla="*/ 7 h 1569"/>
                <a:gd name="T86" fmla="*/ 661 w 1570"/>
                <a:gd name="T87" fmla="*/ 93 h 1569"/>
                <a:gd name="T88" fmla="*/ 909 w 1570"/>
                <a:gd name="T89" fmla="*/ 93 h 1569"/>
                <a:gd name="T90" fmla="*/ 1010 w 1570"/>
                <a:gd name="T91" fmla="*/ 7 h 1569"/>
                <a:gd name="T92" fmla="*/ 1193 w 1570"/>
                <a:gd name="T93" fmla="*/ 200 h 1569"/>
                <a:gd name="T94" fmla="*/ 1185 w 1570"/>
                <a:gd name="T95" fmla="*/ 248 h 1569"/>
                <a:gd name="T96" fmla="*/ 1369 w 1570"/>
                <a:gd name="T97" fmla="*/ 376 h 1569"/>
                <a:gd name="T98" fmla="*/ 1563 w 1570"/>
                <a:gd name="T99" fmla="*/ 558 h 1569"/>
                <a:gd name="T100" fmla="*/ 1475 w 1570"/>
                <a:gd name="T101" fmla="*/ 659 h 1569"/>
                <a:gd name="T102" fmla="*/ 1475 w 1570"/>
                <a:gd name="T103" fmla="*/ 908 h 1569"/>
                <a:gd name="T104" fmla="*/ 1563 w 1570"/>
                <a:gd name="T105" fmla="*/ 1008 h 1569"/>
                <a:gd name="T106" fmla="*/ 1370 w 1570"/>
                <a:gd name="T107" fmla="*/ 1191 h 1569"/>
                <a:gd name="T108" fmla="*/ 1186 w 1570"/>
                <a:gd name="T109" fmla="*/ 1318 h 1569"/>
                <a:gd name="T110" fmla="*/ 1195 w 1570"/>
                <a:gd name="T111" fmla="*/ 1367 h 1569"/>
                <a:gd name="T112" fmla="*/ 1010 w 1570"/>
                <a:gd name="T113" fmla="*/ 1562 h 1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70" h="1569">
                  <a:moveTo>
                    <a:pt x="988" y="1565"/>
                  </a:moveTo>
                  <a:cubicBezTo>
                    <a:pt x="972" y="1565"/>
                    <a:pt x="955" y="1560"/>
                    <a:pt x="941" y="1549"/>
                  </a:cubicBezTo>
                  <a:cubicBezTo>
                    <a:pt x="921" y="1534"/>
                    <a:pt x="909" y="1511"/>
                    <a:pt x="909" y="1486"/>
                  </a:cubicBezTo>
                  <a:cubicBezTo>
                    <a:pt x="909" y="1474"/>
                    <a:pt x="909" y="1474"/>
                    <a:pt x="909" y="1474"/>
                  </a:cubicBezTo>
                  <a:cubicBezTo>
                    <a:pt x="909" y="1458"/>
                    <a:pt x="897" y="1445"/>
                    <a:pt x="881" y="1445"/>
                  </a:cubicBezTo>
                  <a:cubicBezTo>
                    <a:pt x="690" y="1445"/>
                    <a:pt x="690" y="1445"/>
                    <a:pt x="690" y="1445"/>
                  </a:cubicBezTo>
                  <a:cubicBezTo>
                    <a:pt x="674" y="1445"/>
                    <a:pt x="661" y="1458"/>
                    <a:pt x="661" y="1474"/>
                  </a:cubicBezTo>
                  <a:cubicBezTo>
                    <a:pt x="661" y="1486"/>
                    <a:pt x="661" y="1486"/>
                    <a:pt x="661" y="1486"/>
                  </a:cubicBezTo>
                  <a:cubicBezTo>
                    <a:pt x="661" y="1511"/>
                    <a:pt x="649" y="1534"/>
                    <a:pt x="629" y="1549"/>
                  </a:cubicBezTo>
                  <a:cubicBezTo>
                    <a:pt x="609" y="1564"/>
                    <a:pt x="584" y="1569"/>
                    <a:pt x="560" y="1562"/>
                  </a:cubicBezTo>
                  <a:cubicBezTo>
                    <a:pt x="503" y="1545"/>
                    <a:pt x="447" y="1522"/>
                    <a:pt x="394" y="1493"/>
                  </a:cubicBezTo>
                  <a:cubicBezTo>
                    <a:pt x="372" y="1480"/>
                    <a:pt x="358" y="1459"/>
                    <a:pt x="354" y="1435"/>
                  </a:cubicBezTo>
                  <a:cubicBezTo>
                    <a:pt x="351" y="1410"/>
                    <a:pt x="359" y="1385"/>
                    <a:pt x="377" y="1368"/>
                  </a:cubicBezTo>
                  <a:cubicBezTo>
                    <a:pt x="385" y="1359"/>
                    <a:pt x="385" y="1359"/>
                    <a:pt x="385" y="1359"/>
                  </a:cubicBezTo>
                  <a:cubicBezTo>
                    <a:pt x="390" y="1354"/>
                    <a:pt x="393" y="1347"/>
                    <a:pt x="393" y="1339"/>
                  </a:cubicBezTo>
                  <a:cubicBezTo>
                    <a:pt x="393" y="1331"/>
                    <a:pt x="390" y="1324"/>
                    <a:pt x="385" y="1319"/>
                  </a:cubicBezTo>
                  <a:cubicBezTo>
                    <a:pt x="250" y="1184"/>
                    <a:pt x="250" y="1184"/>
                    <a:pt x="250" y="1184"/>
                  </a:cubicBezTo>
                  <a:cubicBezTo>
                    <a:pt x="239" y="1172"/>
                    <a:pt x="220" y="1172"/>
                    <a:pt x="209" y="1184"/>
                  </a:cubicBezTo>
                  <a:cubicBezTo>
                    <a:pt x="201" y="1192"/>
                    <a:pt x="201" y="1192"/>
                    <a:pt x="201" y="1192"/>
                  </a:cubicBezTo>
                  <a:cubicBezTo>
                    <a:pt x="183" y="1209"/>
                    <a:pt x="159" y="1218"/>
                    <a:pt x="134" y="1214"/>
                  </a:cubicBezTo>
                  <a:cubicBezTo>
                    <a:pt x="109" y="1211"/>
                    <a:pt x="88" y="1196"/>
                    <a:pt x="76" y="1174"/>
                  </a:cubicBezTo>
                  <a:cubicBezTo>
                    <a:pt x="47" y="1122"/>
                    <a:pt x="24" y="1066"/>
                    <a:pt x="7" y="1008"/>
                  </a:cubicBezTo>
                  <a:cubicBezTo>
                    <a:pt x="0" y="985"/>
                    <a:pt x="5" y="959"/>
                    <a:pt x="20" y="939"/>
                  </a:cubicBezTo>
                  <a:cubicBezTo>
                    <a:pt x="35" y="919"/>
                    <a:pt x="58" y="908"/>
                    <a:pt x="83" y="908"/>
                  </a:cubicBezTo>
                  <a:cubicBezTo>
                    <a:pt x="94" y="908"/>
                    <a:pt x="94" y="908"/>
                    <a:pt x="94" y="908"/>
                  </a:cubicBezTo>
                  <a:cubicBezTo>
                    <a:pt x="110" y="908"/>
                    <a:pt x="123" y="895"/>
                    <a:pt x="123" y="879"/>
                  </a:cubicBezTo>
                  <a:cubicBezTo>
                    <a:pt x="123" y="688"/>
                    <a:pt x="123" y="688"/>
                    <a:pt x="123" y="688"/>
                  </a:cubicBezTo>
                  <a:cubicBezTo>
                    <a:pt x="123" y="672"/>
                    <a:pt x="110" y="659"/>
                    <a:pt x="94" y="659"/>
                  </a:cubicBezTo>
                  <a:cubicBezTo>
                    <a:pt x="84" y="659"/>
                    <a:pt x="84" y="659"/>
                    <a:pt x="84" y="659"/>
                  </a:cubicBezTo>
                  <a:cubicBezTo>
                    <a:pt x="59" y="659"/>
                    <a:pt x="36" y="648"/>
                    <a:pt x="21" y="627"/>
                  </a:cubicBezTo>
                  <a:cubicBezTo>
                    <a:pt x="6" y="607"/>
                    <a:pt x="1" y="582"/>
                    <a:pt x="8" y="558"/>
                  </a:cubicBezTo>
                  <a:cubicBezTo>
                    <a:pt x="25" y="501"/>
                    <a:pt x="48" y="445"/>
                    <a:pt x="78" y="392"/>
                  </a:cubicBezTo>
                  <a:cubicBezTo>
                    <a:pt x="90" y="370"/>
                    <a:pt x="111" y="356"/>
                    <a:pt x="135" y="353"/>
                  </a:cubicBezTo>
                  <a:cubicBezTo>
                    <a:pt x="160" y="349"/>
                    <a:pt x="185" y="357"/>
                    <a:pt x="202" y="375"/>
                  </a:cubicBezTo>
                  <a:cubicBezTo>
                    <a:pt x="210" y="382"/>
                    <a:pt x="210" y="382"/>
                    <a:pt x="210" y="382"/>
                  </a:cubicBezTo>
                  <a:cubicBezTo>
                    <a:pt x="220" y="392"/>
                    <a:pt x="220" y="408"/>
                    <a:pt x="210" y="418"/>
                  </a:cubicBezTo>
                  <a:cubicBezTo>
                    <a:pt x="200" y="428"/>
                    <a:pt x="184" y="428"/>
                    <a:pt x="174" y="418"/>
                  </a:cubicBezTo>
                  <a:cubicBezTo>
                    <a:pt x="167" y="410"/>
                    <a:pt x="167" y="410"/>
                    <a:pt x="167" y="410"/>
                  </a:cubicBezTo>
                  <a:cubicBezTo>
                    <a:pt x="161" y="404"/>
                    <a:pt x="152" y="401"/>
                    <a:pt x="142" y="402"/>
                  </a:cubicBezTo>
                  <a:cubicBezTo>
                    <a:pt x="133" y="403"/>
                    <a:pt x="126" y="409"/>
                    <a:pt x="121" y="416"/>
                  </a:cubicBezTo>
                  <a:cubicBezTo>
                    <a:pt x="94" y="466"/>
                    <a:pt x="72" y="518"/>
                    <a:pt x="56" y="572"/>
                  </a:cubicBezTo>
                  <a:cubicBezTo>
                    <a:pt x="53" y="581"/>
                    <a:pt x="55" y="590"/>
                    <a:pt x="61" y="597"/>
                  </a:cubicBezTo>
                  <a:cubicBezTo>
                    <a:pt x="66" y="605"/>
                    <a:pt x="75" y="609"/>
                    <a:pt x="84" y="609"/>
                  </a:cubicBezTo>
                  <a:cubicBezTo>
                    <a:pt x="94" y="609"/>
                    <a:pt x="94" y="609"/>
                    <a:pt x="94" y="609"/>
                  </a:cubicBezTo>
                  <a:cubicBezTo>
                    <a:pt x="138" y="609"/>
                    <a:pt x="173" y="644"/>
                    <a:pt x="173" y="688"/>
                  </a:cubicBezTo>
                  <a:cubicBezTo>
                    <a:pt x="173" y="879"/>
                    <a:pt x="173" y="879"/>
                    <a:pt x="173" y="879"/>
                  </a:cubicBezTo>
                  <a:cubicBezTo>
                    <a:pt x="173" y="922"/>
                    <a:pt x="138" y="958"/>
                    <a:pt x="94" y="958"/>
                  </a:cubicBezTo>
                  <a:cubicBezTo>
                    <a:pt x="83" y="958"/>
                    <a:pt x="83" y="958"/>
                    <a:pt x="83" y="958"/>
                  </a:cubicBezTo>
                  <a:cubicBezTo>
                    <a:pt x="74" y="958"/>
                    <a:pt x="66" y="962"/>
                    <a:pt x="60" y="969"/>
                  </a:cubicBezTo>
                  <a:cubicBezTo>
                    <a:pt x="55" y="977"/>
                    <a:pt x="53" y="986"/>
                    <a:pt x="55" y="995"/>
                  </a:cubicBezTo>
                  <a:cubicBezTo>
                    <a:pt x="71" y="1048"/>
                    <a:pt x="93" y="1101"/>
                    <a:pt x="120" y="1150"/>
                  </a:cubicBezTo>
                  <a:cubicBezTo>
                    <a:pt x="124" y="1158"/>
                    <a:pt x="132" y="1163"/>
                    <a:pt x="141" y="1164"/>
                  </a:cubicBezTo>
                  <a:cubicBezTo>
                    <a:pt x="150" y="1166"/>
                    <a:pt x="159" y="1163"/>
                    <a:pt x="166" y="1156"/>
                  </a:cubicBezTo>
                  <a:cubicBezTo>
                    <a:pt x="174" y="1148"/>
                    <a:pt x="174" y="1148"/>
                    <a:pt x="174" y="1148"/>
                  </a:cubicBezTo>
                  <a:cubicBezTo>
                    <a:pt x="205" y="1117"/>
                    <a:pt x="255" y="1117"/>
                    <a:pt x="285" y="1148"/>
                  </a:cubicBezTo>
                  <a:cubicBezTo>
                    <a:pt x="420" y="1283"/>
                    <a:pt x="420" y="1283"/>
                    <a:pt x="420" y="1283"/>
                  </a:cubicBezTo>
                  <a:cubicBezTo>
                    <a:pt x="435" y="1298"/>
                    <a:pt x="444" y="1318"/>
                    <a:pt x="444" y="1339"/>
                  </a:cubicBezTo>
                  <a:cubicBezTo>
                    <a:pt x="444" y="1360"/>
                    <a:pt x="435" y="1380"/>
                    <a:pt x="420" y="1395"/>
                  </a:cubicBezTo>
                  <a:cubicBezTo>
                    <a:pt x="412" y="1403"/>
                    <a:pt x="412" y="1403"/>
                    <a:pt x="412" y="1403"/>
                  </a:cubicBezTo>
                  <a:cubicBezTo>
                    <a:pt x="406" y="1410"/>
                    <a:pt x="403" y="1419"/>
                    <a:pt x="404" y="1428"/>
                  </a:cubicBezTo>
                  <a:cubicBezTo>
                    <a:pt x="405" y="1437"/>
                    <a:pt x="410" y="1444"/>
                    <a:pt x="418" y="1449"/>
                  </a:cubicBezTo>
                  <a:cubicBezTo>
                    <a:pt x="468" y="1476"/>
                    <a:pt x="520" y="1498"/>
                    <a:pt x="574" y="1514"/>
                  </a:cubicBezTo>
                  <a:cubicBezTo>
                    <a:pt x="583" y="1516"/>
                    <a:pt x="592" y="1515"/>
                    <a:pt x="599" y="1509"/>
                  </a:cubicBezTo>
                  <a:cubicBezTo>
                    <a:pt x="607" y="1504"/>
                    <a:pt x="611" y="1495"/>
                    <a:pt x="611" y="1486"/>
                  </a:cubicBezTo>
                  <a:cubicBezTo>
                    <a:pt x="611" y="1474"/>
                    <a:pt x="611" y="1474"/>
                    <a:pt x="611" y="1474"/>
                  </a:cubicBezTo>
                  <a:cubicBezTo>
                    <a:pt x="611" y="1430"/>
                    <a:pt x="646" y="1395"/>
                    <a:pt x="690" y="1395"/>
                  </a:cubicBezTo>
                  <a:cubicBezTo>
                    <a:pt x="881" y="1395"/>
                    <a:pt x="881" y="1395"/>
                    <a:pt x="881" y="1395"/>
                  </a:cubicBezTo>
                  <a:cubicBezTo>
                    <a:pt x="924" y="1395"/>
                    <a:pt x="960" y="1430"/>
                    <a:pt x="960" y="1474"/>
                  </a:cubicBezTo>
                  <a:cubicBezTo>
                    <a:pt x="960" y="1486"/>
                    <a:pt x="960" y="1486"/>
                    <a:pt x="960" y="1486"/>
                  </a:cubicBezTo>
                  <a:cubicBezTo>
                    <a:pt x="960" y="1495"/>
                    <a:pt x="964" y="1504"/>
                    <a:pt x="971" y="1509"/>
                  </a:cubicBezTo>
                  <a:cubicBezTo>
                    <a:pt x="979" y="1515"/>
                    <a:pt x="988" y="1516"/>
                    <a:pt x="996" y="1514"/>
                  </a:cubicBezTo>
                  <a:cubicBezTo>
                    <a:pt x="1051" y="1498"/>
                    <a:pt x="1103" y="1476"/>
                    <a:pt x="1153" y="1448"/>
                  </a:cubicBezTo>
                  <a:cubicBezTo>
                    <a:pt x="1161" y="1444"/>
                    <a:pt x="1166" y="1436"/>
                    <a:pt x="1167" y="1427"/>
                  </a:cubicBezTo>
                  <a:cubicBezTo>
                    <a:pt x="1169" y="1418"/>
                    <a:pt x="1166" y="1409"/>
                    <a:pt x="1159" y="1403"/>
                  </a:cubicBezTo>
                  <a:cubicBezTo>
                    <a:pt x="1151" y="1394"/>
                    <a:pt x="1151" y="1394"/>
                    <a:pt x="1151" y="1394"/>
                  </a:cubicBezTo>
                  <a:cubicBezTo>
                    <a:pt x="1136" y="1379"/>
                    <a:pt x="1128" y="1359"/>
                    <a:pt x="1128" y="1338"/>
                  </a:cubicBezTo>
                  <a:cubicBezTo>
                    <a:pt x="1128" y="1317"/>
                    <a:pt x="1136" y="1297"/>
                    <a:pt x="1151" y="1282"/>
                  </a:cubicBezTo>
                  <a:cubicBezTo>
                    <a:pt x="1286" y="1148"/>
                    <a:pt x="1286" y="1148"/>
                    <a:pt x="1286" y="1148"/>
                  </a:cubicBezTo>
                  <a:cubicBezTo>
                    <a:pt x="1316" y="1117"/>
                    <a:pt x="1367" y="1117"/>
                    <a:pt x="1397" y="1147"/>
                  </a:cubicBezTo>
                  <a:cubicBezTo>
                    <a:pt x="1405" y="1155"/>
                    <a:pt x="1405" y="1155"/>
                    <a:pt x="1405" y="1155"/>
                  </a:cubicBezTo>
                  <a:cubicBezTo>
                    <a:pt x="1412" y="1162"/>
                    <a:pt x="1421" y="1165"/>
                    <a:pt x="1430" y="1164"/>
                  </a:cubicBezTo>
                  <a:cubicBezTo>
                    <a:pt x="1439" y="1162"/>
                    <a:pt x="1447" y="1157"/>
                    <a:pt x="1451" y="1149"/>
                  </a:cubicBezTo>
                  <a:cubicBezTo>
                    <a:pt x="1478" y="1100"/>
                    <a:pt x="1500" y="1048"/>
                    <a:pt x="1515" y="995"/>
                  </a:cubicBezTo>
                  <a:cubicBezTo>
                    <a:pt x="1518" y="986"/>
                    <a:pt x="1516" y="977"/>
                    <a:pt x="1510" y="969"/>
                  </a:cubicBezTo>
                  <a:cubicBezTo>
                    <a:pt x="1505" y="962"/>
                    <a:pt x="1496" y="958"/>
                    <a:pt x="1487" y="958"/>
                  </a:cubicBezTo>
                  <a:cubicBezTo>
                    <a:pt x="1475" y="958"/>
                    <a:pt x="1475" y="958"/>
                    <a:pt x="1475" y="958"/>
                  </a:cubicBezTo>
                  <a:cubicBezTo>
                    <a:pt x="1431" y="958"/>
                    <a:pt x="1396" y="922"/>
                    <a:pt x="1396" y="879"/>
                  </a:cubicBezTo>
                  <a:cubicBezTo>
                    <a:pt x="1396" y="688"/>
                    <a:pt x="1396" y="688"/>
                    <a:pt x="1396" y="688"/>
                  </a:cubicBezTo>
                  <a:cubicBezTo>
                    <a:pt x="1396" y="644"/>
                    <a:pt x="1431" y="609"/>
                    <a:pt x="1475" y="609"/>
                  </a:cubicBezTo>
                  <a:cubicBezTo>
                    <a:pt x="1486" y="609"/>
                    <a:pt x="1486" y="609"/>
                    <a:pt x="1486" y="609"/>
                  </a:cubicBezTo>
                  <a:cubicBezTo>
                    <a:pt x="1496" y="609"/>
                    <a:pt x="1504" y="605"/>
                    <a:pt x="1510" y="597"/>
                  </a:cubicBezTo>
                  <a:cubicBezTo>
                    <a:pt x="1515" y="590"/>
                    <a:pt x="1517" y="581"/>
                    <a:pt x="1514" y="572"/>
                  </a:cubicBezTo>
                  <a:cubicBezTo>
                    <a:pt x="1499" y="519"/>
                    <a:pt x="1477" y="466"/>
                    <a:pt x="1450" y="417"/>
                  </a:cubicBezTo>
                  <a:cubicBezTo>
                    <a:pt x="1445" y="409"/>
                    <a:pt x="1438" y="404"/>
                    <a:pt x="1429" y="403"/>
                  </a:cubicBezTo>
                  <a:cubicBezTo>
                    <a:pt x="1419" y="402"/>
                    <a:pt x="1410" y="405"/>
                    <a:pt x="1404" y="411"/>
                  </a:cubicBezTo>
                  <a:cubicBezTo>
                    <a:pt x="1397" y="418"/>
                    <a:pt x="1397" y="418"/>
                    <a:pt x="1397" y="418"/>
                  </a:cubicBezTo>
                  <a:cubicBezTo>
                    <a:pt x="1367" y="448"/>
                    <a:pt x="1315" y="448"/>
                    <a:pt x="1285" y="418"/>
                  </a:cubicBezTo>
                  <a:cubicBezTo>
                    <a:pt x="1150" y="284"/>
                    <a:pt x="1150" y="284"/>
                    <a:pt x="1150" y="284"/>
                  </a:cubicBezTo>
                  <a:cubicBezTo>
                    <a:pt x="1135" y="269"/>
                    <a:pt x="1127" y="249"/>
                    <a:pt x="1127" y="228"/>
                  </a:cubicBezTo>
                  <a:cubicBezTo>
                    <a:pt x="1127" y="207"/>
                    <a:pt x="1135" y="187"/>
                    <a:pt x="1150" y="172"/>
                  </a:cubicBezTo>
                  <a:cubicBezTo>
                    <a:pt x="1157" y="165"/>
                    <a:pt x="1157" y="165"/>
                    <a:pt x="1157" y="165"/>
                  </a:cubicBezTo>
                  <a:cubicBezTo>
                    <a:pt x="1164" y="158"/>
                    <a:pt x="1167" y="149"/>
                    <a:pt x="1165" y="140"/>
                  </a:cubicBezTo>
                  <a:cubicBezTo>
                    <a:pt x="1164" y="131"/>
                    <a:pt x="1159" y="124"/>
                    <a:pt x="1151" y="119"/>
                  </a:cubicBezTo>
                  <a:cubicBezTo>
                    <a:pt x="1102" y="92"/>
                    <a:pt x="1050" y="70"/>
                    <a:pt x="996" y="55"/>
                  </a:cubicBezTo>
                  <a:cubicBezTo>
                    <a:pt x="988" y="52"/>
                    <a:pt x="979" y="54"/>
                    <a:pt x="971" y="59"/>
                  </a:cubicBezTo>
                  <a:cubicBezTo>
                    <a:pt x="964" y="65"/>
                    <a:pt x="960" y="74"/>
                    <a:pt x="960" y="83"/>
                  </a:cubicBezTo>
                  <a:cubicBezTo>
                    <a:pt x="960" y="93"/>
                    <a:pt x="960" y="93"/>
                    <a:pt x="960" y="93"/>
                  </a:cubicBezTo>
                  <a:cubicBezTo>
                    <a:pt x="960" y="137"/>
                    <a:pt x="924" y="172"/>
                    <a:pt x="881" y="172"/>
                  </a:cubicBezTo>
                  <a:cubicBezTo>
                    <a:pt x="690" y="172"/>
                    <a:pt x="690" y="172"/>
                    <a:pt x="690" y="172"/>
                  </a:cubicBezTo>
                  <a:cubicBezTo>
                    <a:pt x="646" y="172"/>
                    <a:pt x="611" y="137"/>
                    <a:pt x="611" y="93"/>
                  </a:cubicBezTo>
                  <a:cubicBezTo>
                    <a:pt x="611" y="83"/>
                    <a:pt x="611" y="83"/>
                    <a:pt x="611" y="83"/>
                  </a:cubicBezTo>
                  <a:cubicBezTo>
                    <a:pt x="611" y="74"/>
                    <a:pt x="607" y="65"/>
                    <a:pt x="599" y="59"/>
                  </a:cubicBezTo>
                  <a:cubicBezTo>
                    <a:pt x="592" y="54"/>
                    <a:pt x="583" y="52"/>
                    <a:pt x="574" y="55"/>
                  </a:cubicBezTo>
                  <a:cubicBezTo>
                    <a:pt x="521" y="70"/>
                    <a:pt x="469" y="92"/>
                    <a:pt x="420" y="119"/>
                  </a:cubicBezTo>
                  <a:cubicBezTo>
                    <a:pt x="412" y="123"/>
                    <a:pt x="407" y="131"/>
                    <a:pt x="406" y="140"/>
                  </a:cubicBezTo>
                  <a:cubicBezTo>
                    <a:pt x="405" y="149"/>
                    <a:pt x="408" y="158"/>
                    <a:pt x="414" y="164"/>
                  </a:cubicBezTo>
                  <a:cubicBezTo>
                    <a:pt x="421" y="171"/>
                    <a:pt x="421" y="171"/>
                    <a:pt x="421" y="171"/>
                  </a:cubicBezTo>
                  <a:cubicBezTo>
                    <a:pt x="436" y="186"/>
                    <a:pt x="444" y="206"/>
                    <a:pt x="444" y="227"/>
                  </a:cubicBezTo>
                  <a:cubicBezTo>
                    <a:pt x="444" y="248"/>
                    <a:pt x="436" y="268"/>
                    <a:pt x="421" y="283"/>
                  </a:cubicBezTo>
                  <a:cubicBezTo>
                    <a:pt x="363" y="341"/>
                    <a:pt x="363" y="341"/>
                    <a:pt x="363" y="341"/>
                  </a:cubicBezTo>
                  <a:cubicBezTo>
                    <a:pt x="353" y="351"/>
                    <a:pt x="337" y="351"/>
                    <a:pt x="328" y="341"/>
                  </a:cubicBezTo>
                  <a:cubicBezTo>
                    <a:pt x="318" y="331"/>
                    <a:pt x="318" y="315"/>
                    <a:pt x="328" y="305"/>
                  </a:cubicBezTo>
                  <a:cubicBezTo>
                    <a:pt x="386" y="247"/>
                    <a:pt x="386" y="247"/>
                    <a:pt x="386" y="247"/>
                  </a:cubicBezTo>
                  <a:cubicBezTo>
                    <a:pt x="391" y="242"/>
                    <a:pt x="394" y="235"/>
                    <a:pt x="394" y="227"/>
                  </a:cubicBezTo>
                  <a:cubicBezTo>
                    <a:pt x="394" y="219"/>
                    <a:pt x="391" y="212"/>
                    <a:pt x="386" y="207"/>
                  </a:cubicBezTo>
                  <a:cubicBezTo>
                    <a:pt x="379" y="200"/>
                    <a:pt x="379" y="200"/>
                    <a:pt x="379" y="200"/>
                  </a:cubicBezTo>
                  <a:cubicBezTo>
                    <a:pt x="361" y="182"/>
                    <a:pt x="353" y="158"/>
                    <a:pt x="356" y="133"/>
                  </a:cubicBezTo>
                  <a:cubicBezTo>
                    <a:pt x="360" y="108"/>
                    <a:pt x="374" y="87"/>
                    <a:pt x="396" y="75"/>
                  </a:cubicBezTo>
                  <a:cubicBezTo>
                    <a:pt x="448" y="46"/>
                    <a:pt x="503" y="23"/>
                    <a:pt x="560" y="7"/>
                  </a:cubicBezTo>
                  <a:cubicBezTo>
                    <a:pt x="584" y="0"/>
                    <a:pt x="609" y="4"/>
                    <a:pt x="629" y="19"/>
                  </a:cubicBezTo>
                  <a:cubicBezTo>
                    <a:pt x="649" y="35"/>
                    <a:pt x="661" y="58"/>
                    <a:pt x="661" y="83"/>
                  </a:cubicBezTo>
                  <a:cubicBezTo>
                    <a:pt x="661" y="93"/>
                    <a:pt x="661" y="93"/>
                    <a:pt x="661" y="93"/>
                  </a:cubicBezTo>
                  <a:cubicBezTo>
                    <a:pt x="661" y="109"/>
                    <a:pt x="674" y="122"/>
                    <a:pt x="690" y="122"/>
                  </a:cubicBezTo>
                  <a:cubicBezTo>
                    <a:pt x="881" y="122"/>
                    <a:pt x="881" y="122"/>
                    <a:pt x="881" y="122"/>
                  </a:cubicBezTo>
                  <a:cubicBezTo>
                    <a:pt x="897" y="122"/>
                    <a:pt x="909" y="109"/>
                    <a:pt x="909" y="93"/>
                  </a:cubicBezTo>
                  <a:cubicBezTo>
                    <a:pt x="909" y="83"/>
                    <a:pt x="909" y="83"/>
                    <a:pt x="909" y="83"/>
                  </a:cubicBezTo>
                  <a:cubicBezTo>
                    <a:pt x="909" y="58"/>
                    <a:pt x="921" y="35"/>
                    <a:pt x="941" y="19"/>
                  </a:cubicBezTo>
                  <a:cubicBezTo>
                    <a:pt x="961" y="4"/>
                    <a:pt x="987" y="0"/>
                    <a:pt x="1010" y="7"/>
                  </a:cubicBezTo>
                  <a:cubicBezTo>
                    <a:pt x="1067" y="23"/>
                    <a:pt x="1123" y="46"/>
                    <a:pt x="1175" y="75"/>
                  </a:cubicBezTo>
                  <a:cubicBezTo>
                    <a:pt x="1197" y="87"/>
                    <a:pt x="1212" y="108"/>
                    <a:pt x="1215" y="133"/>
                  </a:cubicBezTo>
                  <a:cubicBezTo>
                    <a:pt x="1218" y="158"/>
                    <a:pt x="1210" y="183"/>
                    <a:pt x="1193" y="200"/>
                  </a:cubicBezTo>
                  <a:cubicBezTo>
                    <a:pt x="1186" y="207"/>
                    <a:pt x="1186" y="207"/>
                    <a:pt x="1186" y="207"/>
                  </a:cubicBezTo>
                  <a:cubicBezTo>
                    <a:pt x="1180" y="213"/>
                    <a:pt x="1177" y="220"/>
                    <a:pt x="1177" y="228"/>
                  </a:cubicBezTo>
                  <a:cubicBezTo>
                    <a:pt x="1177" y="235"/>
                    <a:pt x="1180" y="243"/>
                    <a:pt x="1185" y="248"/>
                  </a:cubicBezTo>
                  <a:cubicBezTo>
                    <a:pt x="1320" y="383"/>
                    <a:pt x="1320" y="383"/>
                    <a:pt x="1320" y="383"/>
                  </a:cubicBezTo>
                  <a:cubicBezTo>
                    <a:pt x="1332" y="394"/>
                    <a:pt x="1350" y="394"/>
                    <a:pt x="1361" y="383"/>
                  </a:cubicBezTo>
                  <a:cubicBezTo>
                    <a:pt x="1369" y="376"/>
                    <a:pt x="1369" y="376"/>
                    <a:pt x="1369" y="376"/>
                  </a:cubicBezTo>
                  <a:cubicBezTo>
                    <a:pt x="1386" y="358"/>
                    <a:pt x="1411" y="350"/>
                    <a:pt x="1436" y="353"/>
                  </a:cubicBezTo>
                  <a:cubicBezTo>
                    <a:pt x="1460" y="357"/>
                    <a:pt x="1481" y="371"/>
                    <a:pt x="1493" y="393"/>
                  </a:cubicBezTo>
                  <a:cubicBezTo>
                    <a:pt x="1523" y="445"/>
                    <a:pt x="1546" y="501"/>
                    <a:pt x="1563" y="558"/>
                  </a:cubicBezTo>
                  <a:cubicBezTo>
                    <a:pt x="1570" y="582"/>
                    <a:pt x="1565" y="607"/>
                    <a:pt x="1550" y="627"/>
                  </a:cubicBezTo>
                  <a:cubicBezTo>
                    <a:pt x="1535" y="648"/>
                    <a:pt x="1512" y="659"/>
                    <a:pt x="1486" y="659"/>
                  </a:cubicBezTo>
                  <a:cubicBezTo>
                    <a:pt x="1475" y="659"/>
                    <a:pt x="1475" y="659"/>
                    <a:pt x="1475" y="659"/>
                  </a:cubicBezTo>
                  <a:cubicBezTo>
                    <a:pt x="1459" y="659"/>
                    <a:pt x="1446" y="672"/>
                    <a:pt x="1446" y="688"/>
                  </a:cubicBezTo>
                  <a:cubicBezTo>
                    <a:pt x="1446" y="879"/>
                    <a:pt x="1446" y="879"/>
                    <a:pt x="1446" y="879"/>
                  </a:cubicBezTo>
                  <a:cubicBezTo>
                    <a:pt x="1446" y="895"/>
                    <a:pt x="1459" y="908"/>
                    <a:pt x="1475" y="908"/>
                  </a:cubicBezTo>
                  <a:cubicBezTo>
                    <a:pt x="1487" y="908"/>
                    <a:pt x="1487" y="908"/>
                    <a:pt x="1487" y="908"/>
                  </a:cubicBezTo>
                  <a:cubicBezTo>
                    <a:pt x="1512" y="908"/>
                    <a:pt x="1535" y="919"/>
                    <a:pt x="1550" y="939"/>
                  </a:cubicBezTo>
                  <a:cubicBezTo>
                    <a:pt x="1565" y="959"/>
                    <a:pt x="1570" y="984"/>
                    <a:pt x="1563" y="1008"/>
                  </a:cubicBezTo>
                  <a:cubicBezTo>
                    <a:pt x="1547" y="1066"/>
                    <a:pt x="1524" y="1121"/>
                    <a:pt x="1495" y="1173"/>
                  </a:cubicBezTo>
                  <a:cubicBezTo>
                    <a:pt x="1483" y="1195"/>
                    <a:pt x="1462" y="1210"/>
                    <a:pt x="1437" y="1213"/>
                  </a:cubicBezTo>
                  <a:cubicBezTo>
                    <a:pt x="1412" y="1217"/>
                    <a:pt x="1387" y="1209"/>
                    <a:pt x="1370" y="1191"/>
                  </a:cubicBezTo>
                  <a:cubicBezTo>
                    <a:pt x="1362" y="1183"/>
                    <a:pt x="1362" y="1183"/>
                    <a:pt x="1362" y="1183"/>
                  </a:cubicBezTo>
                  <a:cubicBezTo>
                    <a:pt x="1351" y="1172"/>
                    <a:pt x="1332" y="1172"/>
                    <a:pt x="1321" y="1183"/>
                  </a:cubicBezTo>
                  <a:cubicBezTo>
                    <a:pt x="1186" y="1318"/>
                    <a:pt x="1186" y="1318"/>
                    <a:pt x="1186" y="1318"/>
                  </a:cubicBezTo>
                  <a:cubicBezTo>
                    <a:pt x="1181" y="1323"/>
                    <a:pt x="1178" y="1331"/>
                    <a:pt x="1178" y="1338"/>
                  </a:cubicBezTo>
                  <a:cubicBezTo>
                    <a:pt x="1178" y="1346"/>
                    <a:pt x="1181" y="1353"/>
                    <a:pt x="1186" y="1359"/>
                  </a:cubicBezTo>
                  <a:cubicBezTo>
                    <a:pt x="1195" y="1367"/>
                    <a:pt x="1195" y="1367"/>
                    <a:pt x="1195" y="1367"/>
                  </a:cubicBezTo>
                  <a:cubicBezTo>
                    <a:pt x="1212" y="1385"/>
                    <a:pt x="1220" y="1409"/>
                    <a:pt x="1217" y="1434"/>
                  </a:cubicBezTo>
                  <a:cubicBezTo>
                    <a:pt x="1214" y="1459"/>
                    <a:pt x="1199" y="1480"/>
                    <a:pt x="1178" y="1492"/>
                  </a:cubicBezTo>
                  <a:cubicBezTo>
                    <a:pt x="1124" y="1522"/>
                    <a:pt x="1068" y="1545"/>
                    <a:pt x="1010" y="1562"/>
                  </a:cubicBezTo>
                  <a:cubicBezTo>
                    <a:pt x="1003" y="1564"/>
                    <a:pt x="996" y="1565"/>
                    <a:pt x="988" y="15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65" name="Freeform 63">
              <a:extLst>
                <a:ext uri="{FF2B5EF4-FFF2-40B4-BE49-F238E27FC236}">
                  <a16:creationId xmlns:a16="http://schemas.microsoft.com/office/drawing/2014/main" id="{2E969DC2-B279-BF05-2E8C-9BCB1F6E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78288" y="2543175"/>
              <a:ext cx="369888" cy="377825"/>
            </a:xfrm>
            <a:custGeom>
              <a:avLst/>
              <a:gdLst>
                <a:gd name="T0" fmla="*/ 450 w 889"/>
                <a:gd name="T1" fmla="*/ 911 h 911"/>
                <a:gd name="T2" fmla="*/ 174 w 889"/>
                <a:gd name="T3" fmla="*/ 810 h 911"/>
                <a:gd name="T4" fmla="*/ 29 w 889"/>
                <a:gd name="T5" fmla="*/ 401 h 911"/>
                <a:gd name="T6" fmla="*/ 58 w 889"/>
                <a:gd name="T7" fmla="*/ 381 h 911"/>
                <a:gd name="T8" fmla="*/ 78 w 889"/>
                <a:gd name="T9" fmla="*/ 410 h 911"/>
                <a:gd name="T10" fmla="*/ 206 w 889"/>
                <a:gd name="T11" fmla="*/ 772 h 911"/>
                <a:gd name="T12" fmla="*/ 483 w 889"/>
                <a:gd name="T13" fmla="*/ 860 h 911"/>
                <a:gd name="T14" fmla="*/ 741 w 889"/>
                <a:gd name="T15" fmla="*/ 726 h 911"/>
                <a:gd name="T16" fmla="*/ 829 w 889"/>
                <a:gd name="T17" fmla="*/ 449 h 911"/>
                <a:gd name="T18" fmla="*/ 695 w 889"/>
                <a:gd name="T19" fmla="*/ 191 h 911"/>
                <a:gd name="T20" fmla="*/ 160 w 889"/>
                <a:gd name="T21" fmla="*/ 237 h 911"/>
                <a:gd name="T22" fmla="*/ 125 w 889"/>
                <a:gd name="T23" fmla="*/ 240 h 911"/>
                <a:gd name="T24" fmla="*/ 122 w 889"/>
                <a:gd name="T25" fmla="*/ 205 h 911"/>
                <a:gd name="T26" fmla="*/ 727 w 889"/>
                <a:gd name="T27" fmla="*/ 153 h 911"/>
                <a:gd name="T28" fmla="*/ 879 w 889"/>
                <a:gd name="T29" fmla="*/ 445 h 911"/>
                <a:gd name="T30" fmla="*/ 779 w 889"/>
                <a:gd name="T31" fmla="*/ 758 h 911"/>
                <a:gd name="T32" fmla="*/ 488 w 889"/>
                <a:gd name="T33" fmla="*/ 909 h 911"/>
                <a:gd name="T34" fmla="*/ 450 w 889"/>
                <a:gd name="T35" fmla="*/ 911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89" h="911">
                  <a:moveTo>
                    <a:pt x="450" y="911"/>
                  </a:moveTo>
                  <a:cubicBezTo>
                    <a:pt x="349" y="911"/>
                    <a:pt x="252" y="876"/>
                    <a:pt x="174" y="810"/>
                  </a:cubicBezTo>
                  <a:cubicBezTo>
                    <a:pt x="55" y="710"/>
                    <a:pt x="0" y="553"/>
                    <a:pt x="29" y="401"/>
                  </a:cubicBezTo>
                  <a:cubicBezTo>
                    <a:pt x="31" y="387"/>
                    <a:pt x="44" y="378"/>
                    <a:pt x="58" y="381"/>
                  </a:cubicBezTo>
                  <a:cubicBezTo>
                    <a:pt x="72" y="384"/>
                    <a:pt x="81" y="397"/>
                    <a:pt x="78" y="410"/>
                  </a:cubicBezTo>
                  <a:cubicBezTo>
                    <a:pt x="52" y="545"/>
                    <a:pt x="102" y="684"/>
                    <a:pt x="206" y="772"/>
                  </a:cubicBezTo>
                  <a:cubicBezTo>
                    <a:pt x="284" y="837"/>
                    <a:pt x="383" y="868"/>
                    <a:pt x="483" y="860"/>
                  </a:cubicBezTo>
                  <a:cubicBezTo>
                    <a:pt x="584" y="851"/>
                    <a:pt x="676" y="803"/>
                    <a:pt x="741" y="726"/>
                  </a:cubicBezTo>
                  <a:cubicBezTo>
                    <a:pt x="806" y="648"/>
                    <a:pt x="837" y="550"/>
                    <a:pt x="829" y="449"/>
                  </a:cubicBezTo>
                  <a:cubicBezTo>
                    <a:pt x="820" y="348"/>
                    <a:pt x="773" y="256"/>
                    <a:pt x="695" y="191"/>
                  </a:cubicBezTo>
                  <a:cubicBezTo>
                    <a:pt x="535" y="56"/>
                    <a:pt x="295" y="77"/>
                    <a:pt x="160" y="237"/>
                  </a:cubicBezTo>
                  <a:cubicBezTo>
                    <a:pt x="151" y="248"/>
                    <a:pt x="136" y="249"/>
                    <a:pt x="125" y="240"/>
                  </a:cubicBezTo>
                  <a:cubicBezTo>
                    <a:pt x="114" y="231"/>
                    <a:pt x="113" y="216"/>
                    <a:pt x="122" y="205"/>
                  </a:cubicBezTo>
                  <a:cubicBezTo>
                    <a:pt x="274" y="24"/>
                    <a:pt x="546" y="0"/>
                    <a:pt x="727" y="153"/>
                  </a:cubicBezTo>
                  <a:cubicBezTo>
                    <a:pt x="815" y="227"/>
                    <a:pt x="869" y="330"/>
                    <a:pt x="879" y="445"/>
                  </a:cubicBezTo>
                  <a:cubicBezTo>
                    <a:pt x="889" y="559"/>
                    <a:pt x="853" y="670"/>
                    <a:pt x="779" y="758"/>
                  </a:cubicBezTo>
                  <a:cubicBezTo>
                    <a:pt x="706" y="846"/>
                    <a:pt x="602" y="900"/>
                    <a:pt x="488" y="909"/>
                  </a:cubicBezTo>
                  <a:cubicBezTo>
                    <a:pt x="475" y="911"/>
                    <a:pt x="462" y="911"/>
                    <a:pt x="450" y="9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CAFC53ED-667A-C43F-40A0-5538127E1847}"/>
              </a:ext>
            </a:extLst>
          </p:cNvPr>
          <p:cNvGrpSpPr>
            <a:grpSpLocks noChangeAspect="1"/>
          </p:cNvGrpSpPr>
          <p:nvPr/>
        </p:nvGrpSpPr>
        <p:grpSpPr>
          <a:xfrm>
            <a:off x="1485444" y="1566039"/>
            <a:ext cx="408351" cy="364568"/>
            <a:chOff x="20250150" y="15479713"/>
            <a:chExt cx="769938" cy="687387"/>
          </a:xfrm>
          <a:solidFill>
            <a:schemeClr val="accent6"/>
          </a:solidFill>
        </p:grpSpPr>
        <p:sp>
          <p:nvSpPr>
            <p:cNvPr id="87" name="Freeform 1029">
              <a:extLst>
                <a:ext uri="{FF2B5EF4-FFF2-40B4-BE49-F238E27FC236}">
                  <a16:creationId xmlns:a16="http://schemas.microsoft.com/office/drawing/2014/main" id="{F6E4D2E5-CBA5-330B-7291-96B69562C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550" y="15744825"/>
              <a:ext cx="468313" cy="331788"/>
            </a:xfrm>
            <a:custGeom>
              <a:avLst/>
              <a:gdLst>
                <a:gd name="T0" fmla="*/ 1088 w 1116"/>
                <a:gd name="T1" fmla="*/ 789 h 789"/>
                <a:gd name="T2" fmla="*/ 27 w 1116"/>
                <a:gd name="T3" fmla="*/ 789 h 789"/>
                <a:gd name="T4" fmla="*/ 0 w 1116"/>
                <a:gd name="T5" fmla="*/ 762 h 789"/>
                <a:gd name="T6" fmla="*/ 0 w 1116"/>
                <a:gd name="T7" fmla="*/ 27 h 789"/>
                <a:gd name="T8" fmla="*/ 27 w 1116"/>
                <a:gd name="T9" fmla="*/ 0 h 789"/>
                <a:gd name="T10" fmla="*/ 54 w 1116"/>
                <a:gd name="T11" fmla="*/ 27 h 789"/>
                <a:gd name="T12" fmla="*/ 54 w 1116"/>
                <a:gd name="T13" fmla="*/ 735 h 789"/>
                <a:gd name="T14" fmla="*/ 1088 w 1116"/>
                <a:gd name="T15" fmla="*/ 735 h 789"/>
                <a:gd name="T16" fmla="*/ 1116 w 1116"/>
                <a:gd name="T17" fmla="*/ 762 h 789"/>
                <a:gd name="T18" fmla="*/ 1088 w 1116"/>
                <a:gd name="T19" fmla="*/ 789 h 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6" h="789">
                  <a:moveTo>
                    <a:pt x="1088" y="789"/>
                  </a:moveTo>
                  <a:cubicBezTo>
                    <a:pt x="27" y="789"/>
                    <a:pt x="27" y="789"/>
                    <a:pt x="27" y="789"/>
                  </a:cubicBezTo>
                  <a:cubicBezTo>
                    <a:pt x="12" y="789"/>
                    <a:pt x="0" y="777"/>
                    <a:pt x="0" y="762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7"/>
                  </a:cubicBezTo>
                  <a:cubicBezTo>
                    <a:pt x="54" y="735"/>
                    <a:pt x="54" y="735"/>
                    <a:pt x="54" y="735"/>
                  </a:cubicBezTo>
                  <a:cubicBezTo>
                    <a:pt x="1088" y="735"/>
                    <a:pt x="1088" y="735"/>
                    <a:pt x="1088" y="735"/>
                  </a:cubicBezTo>
                  <a:cubicBezTo>
                    <a:pt x="1103" y="735"/>
                    <a:pt x="1116" y="747"/>
                    <a:pt x="1116" y="762"/>
                  </a:cubicBezTo>
                  <a:cubicBezTo>
                    <a:pt x="1116" y="777"/>
                    <a:pt x="1103" y="789"/>
                    <a:pt x="1088" y="789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88" name="Freeform 1030">
              <a:extLst>
                <a:ext uri="{FF2B5EF4-FFF2-40B4-BE49-F238E27FC236}">
                  <a16:creationId xmlns:a16="http://schemas.microsoft.com/office/drawing/2014/main" id="{711306C2-472E-3AD8-BAAC-81A5B1D782F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99438" y="15732125"/>
              <a:ext cx="22225" cy="393700"/>
            </a:xfrm>
            <a:custGeom>
              <a:avLst/>
              <a:gdLst>
                <a:gd name="T0" fmla="*/ 27 w 54"/>
                <a:gd name="T1" fmla="*/ 940 h 940"/>
                <a:gd name="T2" fmla="*/ 0 w 54"/>
                <a:gd name="T3" fmla="*/ 913 h 940"/>
                <a:gd name="T4" fmla="*/ 0 w 54"/>
                <a:gd name="T5" fmla="*/ 27 h 940"/>
                <a:gd name="T6" fmla="*/ 27 w 54"/>
                <a:gd name="T7" fmla="*/ 0 h 940"/>
                <a:gd name="T8" fmla="*/ 54 w 54"/>
                <a:gd name="T9" fmla="*/ 27 h 940"/>
                <a:gd name="T10" fmla="*/ 54 w 54"/>
                <a:gd name="T11" fmla="*/ 913 h 940"/>
                <a:gd name="T12" fmla="*/ 27 w 54"/>
                <a:gd name="T13" fmla="*/ 940 h 9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940">
                  <a:moveTo>
                    <a:pt x="27" y="940"/>
                  </a:moveTo>
                  <a:cubicBezTo>
                    <a:pt x="12" y="940"/>
                    <a:pt x="0" y="928"/>
                    <a:pt x="0" y="913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7"/>
                  </a:cubicBezTo>
                  <a:cubicBezTo>
                    <a:pt x="54" y="913"/>
                    <a:pt x="54" y="913"/>
                    <a:pt x="54" y="913"/>
                  </a:cubicBezTo>
                  <a:cubicBezTo>
                    <a:pt x="54" y="928"/>
                    <a:pt x="42" y="940"/>
                    <a:pt x="27" y="94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89" name="Freeform 1031">
              <a:extLst>
                <a:ext uri="{FF2B5EF4-FFF2-40B4-BE49-F238E27FC236}">
                  <a16:creationId xmlns:a16="http://schemas.microsoft.com/office/drawing/2014/main" id="{CF5EDC60-5877-E09E-B27B-080505FAD0F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53338" y="15732125"/>
              <a:ext cx="23813" cy="225425"/>
            </a:xfrm>
            <a:custGeom>
              <a:avLst/>
              <a:gdLst>
                <a:gd name="T0" fmla="*/ 27 w 54"/>
                <a:gd name="T1" fmla="*/ 538 h 538"/>
                <a:gd name="T2" fmla="*/ 0 w 54"/>
                <a:gd name="T3" fmla="*/ 511 h 538"/>
                <a:gd name="T4" fmla="*/ 0 w 54"/>
                <a:gd name="T5" fmla="*/ 27 h 538"/>
                <a:gd name="T6" fmla="*/ 27 w 54"/>
                <a:gd name="T7" fmla="*/ 0 h 538"/>
                <a:gd name="T8" fmla="*/ 54 w 54"/>
                <a:gd name="T9" fmla="*/ 27 h 538"/>
                <a:gd name="T10" fmla="*/ 54 w 54"/>
                <a:gd name="T11" fmla="*/ 511 h 538"/>
                <a:gd name="T12" fmla="*/ 27 w 54"/>
                <a:gd name="T13" fmla="*/ 538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538">
                  <a:moveTo>
                    <a:pt x="27" y="538"/>
                  </a:moveTo>
                  <a:cubicBezTo>
                    <a:pt x="12" y="538"/>
                    <a:pt x="0" y="526"/>
                    <a:pt x="0" y="511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7"/>
                  </a:cubicBezTo>
                  <a:cubicBezTo>
                    <a:pt x="54" y="511"/>
                    <a:pt x="54" y="511"/>
                    <a:pt x="54" y="511"/>
                  </a:cubicBezTo>
                  <a:cubicBezTo>
                    <a:pt x="54" y="526"/>
                    <a:pt x="42" y="538"/>
                    <a:pt x="27" y="53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90" name="Freeform 1032">
              <a:extLst>
                <a:ext uri="{FF2B5EF4-FFF2-40B4-BE49-F238E27FC236}">
                  <a16:creationId xmlns:a16="http://schemas.microsoft.com/office/drawing/2014/main" id="{2370DC83-116D-DA17-3897-C6C8D959C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53338" y="16003588"/>
              <a:ext cx="23813" cy="119063"/>
            </a:xfrm>
            <a:custGeom>
              <a:avLst/>
              <a:gdLst>
                <a:gd name="T0" fmla="*/ 27 w 54"/>
                <a:gd name="T1" fmla="*/ 285 h 285"/>
                <a:gd name="T2" fmla="*/ 0 w 54"/>
                <a:gd name="T3" fmla="*/ 258 h 285"/>
                <a:gd name="T4" fmla="*/ 0 w 54"/>
                <a:gd name="T5" fmla="*/ 27 h 285"/>
                <a:gd name="T6" fmla="*/ 27 w 54"/>
                <a:gd name="T7" fmla="*/ 0 h 285"/>
                <a:gd name="T8" fmla="*/ 54 w 54"/>
                <a:gd name="T9" fmla="*/ 27 h 285"/>
                <a:gd name="T10" fmla="*/ 54 w 54"/>
                <a:gd name="T11" fmla="*/ 258 h 285"/>
                <a:gd name="T12" fmla="*/ 27 w 54"/>
                <a:gd name="T1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285">
                  <a:moveTo>
                    <a:pt x="27" y="285"/>
                  </a:moveTo>
                  <a:cubicBezTo>
                    <a:pt x="12" y="285"/>
                    <a:pt x="0" y="273"/>
                    <a:pt x="0" y="258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7"/>
                  </a:cubicBezTo>
                  <a:cubicBezTo>
                    <a:pt x="54" y="258"/>
                    <a:pt x="54" y="258"/>
                    <a:pt x="54" y="258"/>
                  </a:cubicBezTo>
                  <a:cubicBezTo>
                    <a:pt x="54" y="273"/>
                    <a:pt x="42" y="285"/>
                    <a:pt x="27" y="28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91" name="Freeform 1033">
              <a:extLst>
                <a:ext uri="{FF2B5EF4-FFF2-40B4-BE49-F238E27FC236}">
                  <a16:creationId xmlns:a16="http://schemas.microsoft.com/office/drawing/2014/main" id="{2BF7E650-D77D-5E05-C33D-35DEC5BCAA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261263" y="16103600"/>
              <a:ext cx="747713" cy="63500"/>
            </a:xfrm>
            <a:custGeom>
              <a:avLst/>
              <a:gdLst>
                <a:gd name="T0" fmla="*/ 1706 w 1782"/>
                <a:gd name="T1" fmla="*/ 151 h 151"/>
                <a:gd name="T2" fmla="*/ 76 w 1782"/>
                <a:gd name="T3" fmla="*/ 151 h 151"/>
                <a:gd name="T4" fmla="*/ 0 w 1782"/>
                <a:gd name="T5" fmla="*/ 75 h 151"/>
                <a:gd name="T6" fmla="*/ 76 w 1782"/>
                <a:gd name="T7" fmla="*/ 0 h 151"/>
                <a:gd name="T8" fmla="*/ 1706 w 1782"/>
                <a:gd name="T9" fmla="*/ 0 h 151"/>
                <a:gd name="T10" fmla="*/ 1782 w 1782"/>
                <a:gd name="T11" fmla="*/ 75 h 151"/>
                <a:gd name="T12" fmla="*/ 1706 w 1782"/>
                <a:gd name="T13" fmla="*/ 151 h 151"/>
                <a:gd name="T14" fmla="*/ 76 w 1782"/>
                <a:gd name="T15" fmla="*/ 54 h 151"/>
                <a:gd name="T16" fmla="*/ 54 w 1782"/>
                <a:gd name="T17" fmla="*/ 75 h 151"/>
                <a:gd name="T18" fmla="*/ 76 w 1782"/>
                <a:gd name="T19" fmla="*/ 97 h 151"/>
                <a:gd name="T20" fmla="*/ 1706 w 1782"/>
                <a:gd name="T21" fmla="*/ 97 h 151"/>
                <a:gd name="T22" fmla="*/ 1727 w 1782"/>
                <a:gd name="T23" fmla="*/ 75 h 151"/>
                <a:gd name="T24" fmla="*/ 1706 w 1782"/>
                <a:gd name="T25" fmla="*/ 54 h 151"/>
                <a:gd name="T26" fmla="*/ 76 w 1782"/>
                <a:gd name="T27" fmla="*/ 54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82" h="151">
                  <a:moveTo>
                    <a:pt x="1706" y="151"/>
                  </a:moveTo>
                  <a:cubicBezTo>
                    <a:pt x="76" y="151"/>
                    <a:pt x="76" y="151"/>
                    <a:pt x="76" y="151"/>
                  </a:cubicBezTo>
                  <a:cubicBezTo>
                    <a:pt x="34" y="151"/>
                    <a:pt x="0" y="117"/>
                    <a:pt x="0" y="75"/>
                  </a:cubicBezTo>
                  <a:cubicBezTo>
                    <a:pt x="0" y="34"/>
                    <a:pt x="34" y="0"/>
                    <a:pt x="76" y="0"/>
                  </a:cubicBezTo>
                  <a:cubicBezTo>
                    <a:pt x="1706" y="0"/>
                    <a:pt x="1706" y="0"/>
                    <a:pt x="1706" y="0"/>
                  </a:cubicBezTo>
                  <a:cubicBezTo>
                    <a:pt x="1747" y="0"/>
                    <a:pt x="1782" y="34"/>
                    <a:pt x="1782" y="75"/>
                  </a:cubicBezTo>
                  <a:cubicBezTo>
                    <a:pt x="1782" y="117"/>
                    <a:pt x="1747" y="151"/>
                    <a:pt x="1706" y="151"/>
                  </a:cubicBezTo>
                  <a:close/>
                  <a:moveTo>
                    <a:pt x="76" y="54"/>
                  </a:moveTo>
                  <a:cubicBezTo>
                    <a:pt x="64" y="54"/>
                    <a:pt x="54" y="63"/>
                    <a:pt x="54" y="75"/>
                  </a:cubicBezTo>
                  <a:cubicBezTo>
                    <a:pt x="54" y="87"/>
                    <a:pt x="64" y="97"/>
                    <a:pt x="76" y="97"/>
                  </a:cubicBezTo>
                  <a:cubicBezTo>
                    <a:pt x="1706" y="97"/>
                    <a:pt x="1706" y="97"/>
                    <a:pt x="1706" y="97"/>
                  </a:cubicBezTo>
                  <a:cubicBezTo>
                    <a:pt x="1718" y="97"/>
                    <a:pt x="1727" y="87"/>
                    <a:pt x="1727" y="75"/>
                  </a:cubicBezTo>
                  <a:cubicBezTo>
                    <a:pt x="1727" y="63"/>
                    <a:pt x="1718" y="54"/>
                    <a:pt x="1706" y="54"/>
                  </a:cubicBezTo>
                  <a:lnTo>
                    <a:pt x="76" y="5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92" name="Freeform 1034">
              <a:extLst>
                <a:ext uri="{FF2B5EF4-FFF2-40B4-BE49-F238E27FC236}">
                  <a16:creationId xmlns:a16="http://schemas.microsoft.com/office/drawing/2014/main" id="{FC899A97-BC4D-F490-488F-B983A3187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50150" y="15484475"/>
              <a:ext cx="769938" cy="307975"/>
            </a:xfrm>
            <a:custGeom>
              <a:avLst/>
              <a:gdLst>
                <a:gd name="T0" fmla="*/ 103 w 1831"/>
                <a:gd name="T1" fmla="*/ 721 h 734"/>
                <a:gd name="T2" fmla="*/ 85 w 1831"/>
                <a:gd name="T3" fmla="*/ 719 h 734"/>
                <a:gd name="T4" fmla="*/ 28 w 1831"/>
                <a:gd name="T5" fmla="*/ 680 h 734"/>
                <a:gd name="T6" fmla="*/ 54 w 1831"/>
                <a:gd name="T7" fmla="*/ 555 h 734"/>
                <a:gd name="T8" fmla="*/ 898 w 1831"/>
                <a:gd name="T9" fmla="*/ 5 h 734"/>
                <a:gd name="T10" fmla="*/ 916 w 1831"/>
                <a:gd name="T11" fmla="*/ 0 h 734"/>
                <a:gd name="T12" fmla="*/ 934 w 1831"/>
                <a:gd name="T13" fmla="*/ 5 h 734"/>
                <a:gd name="T14" fmla="*/ 1449 w 1831"/>
                <a:gd name="T15" fmla="*/ 341 h 734"/>
                <a:gd name="T16" fmla="*/ 1457 w 1831"/>
                <a:gd name="T17" fmla="*/ 378 h 734"/>
                <a:gd name="T18" fmla="*/ 1420 w 1831"/>
                <a:gd name="T19" fmla="*/ 386 h 734"/>
                <a:gd name="T20" fmla="*/ 918 w 1831"/>
                <a:gd name="T21" fmla="*/ 59 h 734"/>
                <a:gd name="T22" fmla="*/ 916 w 1831"/>
                <a:gd name="T23" fmla="*/ 59 h 734"/>
                <a:gd name="T24" fmla="*/ 914 w 1831"/>
                <a:gd name="T25" fmla="*/ 59 h 734"/>
                <a:gd name="T26" fmla="*/ 83 w 1831"/>
                <a:gd name="T27" fmla="*/ 601 h 734"/>
                <a:gd name="T28" fmla="*/ 73 w 1831"/>
                <a:gd name="T29" fmla="*/ 651 h 734"/>
                <a:gd name="T30" fmla="*/ 123 w 1831"/>
                <a:gd name="T31" fmla="*/ 661 h 734"/>
                <a:gd name="T32" fmla="*/ 901 w 1831"/>
                <a:gd name="T33" fmla="*/ 154 h 734"/>
                <a:gd name="T34" fmla="*/ 931 w 1831"/>
                <a:gd name="T35" fmla="*/ 154 h 734"/>
                <a:gd name="T36" fmla="*/ 1709 w 1831"/>
                <a:gd name="T37" fmla="*/ 661 h 734"/>
                <a:gd name="T38" fmla="*/ 1736 w 1831"/>
                <a:gd name="T39" fmla="*/ 666 h 734"/>
                <a:gd name="T40" fmla="*/ 1759 w 1831"/>
                <a:gd name="T41" fmla="*/ 651 h 734"/>
                <a:gd name="T42" fmla="*/ 1748 w 1831"/>
                <a:gd name="T43" fmla="*/ 601 h 734"/>
                <a:gd name="T44" fmla="*/ 1554 w 1831"/>
                <a:gd name="T45" fmla="*/ 474 h 734"/>
                <a:gd name="T46" fmla="*/ 1546 w 1831"/>
                <a:gd name="T47" fmla="*/ 436 h 734"/>
                <a:gd name="T48" fmla="*/ 1583 w 1831"/>
                <a:gd name="T49" fmla="*/ 428 h 734"/>
                <a:gd name="T50" fmla="*/ 1778 w 1831"/>
                <a:gd name="T51" fmla="*/ 555 h 734"/>
                <a:gd name="T52" fmla="*/ 1804 w 1831"/>
                <a:gd name="T53" fmla="*/ 680 h 734"/>
                <a:gd name="T54" fmla="*/ 1679 w 1831"/>
                <a:gd name="T55" fmla="*/ 706 h 734"/>
                <a:gd name="T56" fmla="*/ 916 w 1831"/>
                <a:gd name="T57" fmla="*/ 209 h 734"/>
                <a:gd name="T58" fmla="*/ 153 w 1831"/>
                <a:gd name="T59" fmla="*/ 706 h 734"/>
                <a:gd name="T60" fmla="*/ 103 w 1831"/>
                <a:gd name="T61" fmla="*/ 721 h 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31" h="734">
                  <a:moveTo>
                    <a:pt x="103" y="721"/>
                  </a:moveTo>
                  <a:cubicBezTo>
                    <a:pt x="97" y="721"/>
                    <a:pt x="91" y="721"/>
                    <a:pt x="85" y="719"/>
                  </a:cubicBezTo>
                  <a:cubicBezTo>
                    <a:pt x="61" y="714"/>
                    <a:pt x="41" y="700"/>
                    <a:pt x="28" y="680"/>
                  </a:cubicBezTo>
                  <a:cubicBezTo>
                    <a:pt x="0" y="638"/>
                    <a:pt x="12" y="582"/>
                    <a:pt x="54" y="555"/>
                  </a:cubicBezTo>
                  <a:cubicBezTo>
                    <a:pt x="898" y="5"/>
                    <a:pt x="898" y="5"/>
                    <a:pt x="898" y="5"/>
                  </a:cubicBezTo>
                  <a:cubicBezTo>
                    <a:pt x="903" y="1"/>
                    <a:pt x="910" y="0"/>
                    <a:pt x="916" y="0"/>
                  </a:cubicBezTo>
                  <a:cubicBezTo>
                    <a:pt x="922" y="0"/>
                    <a:pt x="928" y="1"/>
                    <a:pt x="934" y="5"/>
                  </a:cubicBezTo>
                  <a:cubicBezTo>
                    <a:pt x="1449" y="341"/>
                    <a:pt x="1449" y="341"/>
                    <a:pt x="1449" y="341"/>
                  </a:cubicBezTo>
                  <a:cubicBezTo>
                    <a:pt x="1462" y="349"/>
                    <a:pt x="1465" y="366"/>
                    <a:pt x="1457" y="378"/>
                  </a:cubicBezTo>
                  <a:cubicBezTo>
                    <a:pt x="1449" y="391"/>
                    <a:pt x="1432" y="394"/>
                    <a:pt x="1420" y="386"/>
                  </a:cubicBezTo>
                  <a:cubicBezTo>
                    <a:pt x="918" y="59"/>
                    <a:pt x="918" y="59"/>
                    <a:pt x="918" y="59"/>
                  </a:cubicBezTo>
                  <a:cubicBezTo>
                    <a:pt x="917" y="59"/>
                    <a:pt x="917" y="59"/>
                    <a:pt x="916" y="59"/>
                  </a:cubicBezTo>
                  <a:cubicBezTo>
                    <a:pt x="915" y="59"/>
                    <a:pt x="914" y="59"/>
                    <a:pt x="914" y="59"/>
                  </a:cubicBezTo>
                  <a:cubicBezTo>
                    <a:pt x="83" y="601"/>
                    <a:pt x="83" y="601"/>
                    <a:pt x="83" y="601"/>
                  </a:cubicBezTo>
                  <a:cubicBezTo>
                    <a:pt x="67" y="611"/>
                    <a:pt x="62" y="634"/>
                    <a:pt x="73" y="651"/>
                  </a:cubicBezTo>
                  <a:cubicBezTo>
                    <a:pt x="84" y="667"/>
                    <a:pt x="106" y="672"/>
                    <a:pt x="123" y="661"/>
                  </a:cubicBezTo>
                  <a:cubicBezTo>
                    <a:pt x="901" y="154"/>
                    <a:pt x="901" y="154"/>
                    <a:pt x="901" y="154"/>
                  </a:cubicBezTo>
                  <a:cubicBezTo>
                    <a:pt x="910" y="148"/>
                    <a:pt x="922" y="148"/>
                    <a:pt x="931" y="154"/>
                  </a:cubicBezTo>
                  <a:cubicBezTo>
                    <a:pt x="1709" y="661"/>
                    <a:pt x="1709" y="661"/>
                    <a:pt x="1709" y="661"/>
                  </a:cubicBezTo>
                  <a:cubicBezTo>
                    <a:pt x="1717" y="666"/>
                    <a:pt x="1727" y="668"/>
                    <a:pt x="1736" y="666"/>
                  </a:cubicBezTo>
                  <a:cubicBezTo>
                    <a:pt x="1746" y="664"/>
                    <a:pt x="1754" y="659"/>
                    <a:pt x="1759" y="651"/>
                  </a:cubicBezTo>
                  <a:cubicBezTo>
                    <a:pt x="1770" y="634"/>
                    <a:pt x="1765" y="611"/>
                    <a:pt x="1748" y="601"/>
                  </a:cubicBezTo>
                  <a:cubicBezTo>
                    <a:pt x="1554" y="474"/>
                    <a:pt x="1554" y="474"/>
                    <a:pt x="1554" y="474"/>
                  </a:cubicBezTo>
                  <a:cubicBezTo>
                    <a:pt x="1541" y="465"/>
                    <a:pt x="1538" y="449"/>
                    <a:pt x="1546" y="436"/>
                  </a:cubicBezTo>
                  <a:cubicBezTo>
                    <a:pt x="1554" y="424"/>
                    <a:pt x="1571" y="420"/>
                    <a:pt x="1583" y="428"/>
                  </a:cubicBezTo>
                  <a:cubicBezTo>
                    <a:pt x="1778" y="555"/>
                    <a:pt x="1778" y="555"/>
                    <a:pt x="1778" y="555"/>
                  </a:cubicBezTo>
                  <a:cubicBezTo>
                    <a:pt x="1820" y="582"/>
                    <a:pt x="1831" y="638"/>
                    <a:pt x="1804" y="680"/>
                  </a:cubicBezTo>
                  <a:cubicBezTo>
                    <a:pt x="1777" y="722"/>
                    <a:pt x="1721" y="734"/>
                    <a:pt x="1679" y="706"/>
                  </a:cubicBezTo>
                  <a:cubicBezTo>
                    <a:pt x="916" y="209"/>
                    <a:pt x="916" y="209"/>
                    <a:pt x="916" y="209"/>
                  </a:cubicBezTo>
                  <a:cubicBezTo>
                    <a:pt x="153" y="706"/>
                    <a:pt x="153" y="706"/>
                    <a:pt x="153" y="706"/>
                  </a:cubicBezTo>
                  <a:cubicBezTo>
                    <a:pt x="138" y="716"/>
                    <a:pt x="121" y="721"/>
                    <a:pt x="103" y="72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93" name="Freeform 1035">
              <a:extLst>
                <a:ext uri="{FF2B5EF4-FFF2-40B4-BE49-F238E27FC236}">
                  <a16:creationId xmlns:a16="http://schemas.microsoft.com/office/drawing/2014/main" id="{877A3519-BE21-5B3F-B8CE-2B53794499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396200" y="15479713"/>
              <a:ext cx="142875" cy="61913"/>
            </a:xfrm>
            <a:custGeom>
              <a:avLst/>
              <a:gdLst>
                <a:gd name="T0" fmla="*/ 301 w 343"/>
                <a:gd name="T1" fmla="*/ 149 h 149"/>
                <a:gd name="T2" fmla="*/ 42 w 343"/>
                <a:gd name="T3" fmla="*/ 149 h 149"/>
                <a:gd name="T4" fmla="*/ 0 w 343"/>
                <a:gd name="T5" fmla="*/ 107 h 149"/>
                <a:gd name="T6" fmla="*/ 0 w 343"/>
                <a:gd name="T7" fmla="*/ 42 h 149"/>
                <a:gd name="T8" fmla="*/ 42 w 343"/>
                <a:gd name="T9" fmla="*/ 0 h 149"/>
                <a:gd name="T10" fmla="*/ 301 w 343"/>
                <a:gd name="T11" fmla="*/ 0 h 149"/>
                <a:gd name="T12" fmla="*/ 343 w 343"/>
                <a:gd name="T13" fmla="*/ 42 h 149"/>
                <a:gd name="T14" fmla="*/ 343 w 343"/>
                <a:gd name="T15" fmla="*/ 107 h 149"/>
                <a:gd name="T16" fmla="*/ 301 w 343"/>
                <a:gd name="T17" fmla="*/ 149 h 149"/>
                <a:gd name="T18" fmla="*/ 54 w 343"/>
                <a:gd name="T19" fmla="*/ 95 h 149"/>
                <a:gd name="T20" fmla="*/ 289 w 343"/>
                <a:gd name="T21" fmla="*/ 95 h 149"/>
                <a:gd name="T22" fmla="*/ 289 w 343"/>
                <a:gd name="T23" fmla="*/ 54 h 149"/>
                <a:gd name="T24" fmla="*/ 54 w 343"/>
                <a:gd name="T25" fmla="*/ 54 h 149"/>
                <a:gd name="T26" fmla="*/ 54 w 343"/>
                <a:gd name="T27" fmla="*/ 9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3" h="149">
                  <a:moveTo>
                    <a:pt x="301" y="149"/>
                  </a:moveTo>
                  <a:cubicBezTo>
                    <a:pt x="42" y="149"/>
                    <a:pt x="42" y="149"/>
                    <a:pt x="42" y="149"/>
                  </a:cubicBezTo>
                  <a:cubicBezTo>
                    <a:pt x="19" y="149"/>
                    <a:pt x="0" y="130"/>
                    <a:pt x="0" y="107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301" y="0"/>
                    <a:pt x="301" y="0"/>
                    <a:pt x="301" y="0"/>
                  </a:cubicBezTo>
                  <a:cubicBezTo>
                    <a:pt x="325" y="0"/>
                    <a:pt x="343" y="19"/>
                    <a:pt x="343" y="42"/>
                  </a:cubicBezTo>
                  <a:cubicBezTo>
                    <a:pt x="343" y="107"/>
                    <a:pt x="343" y="107"/>
                    <a:pt x="343" y="107"/>
                  </a:cubicBezTo>
                  <a:cubicBezTo>
                    <a:pt x="343" y="130"/>
                    <a:pt x="325" y="149"/>
                    <a:pt x="301" y="149"/>
                  </a:cubicBezTo>
                  <a:close/>
                  <a:moveTo>
                    <a:pt x="54" y="95"/>
                  </a:moveTo>
                  <a:cubicBezTo>
                    <a:pt x="289" y="95"/>
                    <a:pt x="289" y="95"/>
                    <a:pt x="289" y="95"/>
                  </a:cubicBezTo>
                  <a:cubicBezTo>
                    <a:pt x="289" y="54"/>
                    <a:pt x="289" y="54"/>
                    <a:pt x="289" y="54"/>
                  </a:cubicBezTo>
                  <a:cubicBezTo>
                    <a:pt x="54" y="54"/>
                    <a:pt x="54" y="54"/>
                    <a:pt x="54" y="54"/>
                  </a:cubicBezTo>
                  <a:lnTo>
                    <a:pt x="54" y="9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94" name="Freeform 1036">
              <a:extLst>
                <a:ext uri="{FF2B5EF4-FFF2-40B4-BE49-F238E27FC236}">
                  <a16:creationId xmlns:a16="http://schemas.microsoft.com/office/drawing/2014/main" id="{0791B30C-B8CA-21B9-B9FE-D6D7A9965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16838" y="15519400"/>
              <a:ext cx="22225" cy="122238"/>
            </a:xfrm>
            <a:custGeom>
              <a:avLst/>
              <a:gdLst>
                <a:gd name="T0" fmla="*/ 27 w 54"/>
                <a:gd name="T1" fmla="*/ 292 h 292"/>
                <a:gd name="T2" fmla="*/ 0 w 54"/>
                <a:gd name="T3" fmla="*/ 265 h 292"/>
                <a:gd name="T4" fmla="*/ 0 w 54"/>
                <a:gd name="T5" fmla="*/ 27 h 292"/>
                <a:gd name="T6" fmla="*/ 27 w 54"/>
                <a:gd name="T7" fmla="*/ 0 h 292"/>
                <a:gd name="T8" fmla="*/ 54 w 54"/>
                <a:gd name="T9" fmla="*/ 27 h 292"/>
                <a:gd name="T10" fmla="*/ 54 w 54"/>
                <a:gd name="T11" fmla="*/ 265 h 292"/>
                <a:gd name="T12" fmla="*/ 27 w 54"/>
                <a:gd name="T13" fmla="*/ 292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292">
                  <a:moveTo>
                    <a:pt x="27" y="292"/>
                  </a:moveTo>
                  <a:cubicBezTo>
                    <a:pt x="12" y="292"/>
                    <a:pt x="0" y="280"/>
                    <a:pt x="0" y="265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7"/>
                  </a:cubicBezTo>
                  <a:cubicBezTo>
                    <a:pt x="54" y="265"/>
                    <a:pt x="54" y="265"/>
                    <a:pt x="54" y="265"/>
                  </a:cubicBezTo>
                  <a:cubicBezTo>
                    <a:pt x="54" y="280"/>
                    <a:pt x="42" y="292"/>
                    <a:pt x="27" y="29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95" name="Freeform 1037">
              <a:extLst>
                <a:ext uri="{FF2B5EF4-FFF2-40B4-BE49-F238E27FC236}">
                  <a16:creationId xmlns:a16="http://schemas.microsoft.com/office/drawing/2014/main" id="{D7A6675F-4C4A-96D8-BBD3-688E64924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00975" y="15519400"/>
              <a:ext cx="22225" cy="66675"/>
            </a:xfrm>
            <a:custGeom>
              <a:avLst/>
              <a:gdLst>
                <a:gd name="T0" fmla="*/ 27 w 54"/>
                <a:gd name="T1" fmla="*/ 160 h 160"/>
                <a:gd name="T2" fmla="*/ 0 w 54"/>
                <a:gd name="T3" fmla="*/ 133 h 160"/>
                <a:gd name="T4" fmla="*/ 0 w 54"/>
                <a:gd name="T5" fmla="*/ 27 h 160"/>
                <a:gd name="T6" fmla="*/ 27 w 54"/>
                <a:gd name="T7" fmla="*/ 0 h 160"/>
                <a:gd name="T8" fmla="*/ 54 w 54"/>
                <a:gd name="T9" fmla="*/ 27 h 160"/>
                <a:gd name="T10" fmla="*/ 54 w 54"/>
                <a:gd name="T11" fmla="*/ 133 h 160"/>
                <a:gd name="T12" fmla="*/ 27 w 54"/>
                <a:gd name="T13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160">
                  <a:moveTo>
                    <a:pt x="27" y="160"/>
                  </a:moveTo>
                  <a:cubicBezTo>
                    <a:pt x="12" y="160"/>
                    <a:pt x="0" y="148"/>
                    <a:pt x="0" y="133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7"/>
                  </a:cubicBezTo>
                  <a:cubicBezTo>
                    <a:pt x="54" y="133"/>
                    <a:pt x="54" y="133"/>
                    <a:pt x="54" y="133"/>
                  </a:cubicBezTo>
                  <a:cubicBezTo>
                    <a:pt x="54" y="148"/>
                    <a:pt x="42" y="160"/>
                    <a:pt x="27" y="16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</p:grpSp>
      <p:grpSp>
        <p:nvGrpSpPr>
          <p:cNvPr id="98" name="Graphic 681">
            <a:extLst>
              <a:ext uri="{FF2B5EF4-FFF2-40B4-BE49-F238E27FC236}">
                <a16:creationId xmlns:a16="http://schemas.microsoft.com/office/drawing/2014/main" id="{CE329619-004E-8983-B74F-CCCBCC4E4ACF}"/>
              </a:ext>
            </a:extLst>
          </p:cNvPr>
          <p:cNvGrpSpPr/>
          <p:nvPr/>
        </p:nvGrpSpPr>
        <p:grpSpPr>
          <a:xfrm>
            <a:off x="11503592" y="1272470"/>
            <a:ext cx="466730" cy="508996"/>
            <a:chOff x="5861346" y="3173032"/>
            <a:chExt cx="466730" cy="508996"/>
          </a:xfrm>
          <a:noFill/>
        </p:grpSpPr>
        <p:sp>
          <p:nvSpPr>
            <p:cNvPr id="99" name="Freeform 98">
              <a:extLst>
                <a:ext uri="{FF2B5EF4-FFF2-40B4-BE49-F238E27FC236}">
                  <a16:creationId xmlns:a16="http://schemas.microsoft.com/office/drawing/2014/main" id="{35F6A40D-14C8-B07C-36A2-414854B01543}"/>
                </a:ext>
              </a:extLst>
            </p:cNvPr>
            <p:cNvSpPr/>
            <p:nvPr/>
          </p:nvSpPr>
          <p:spPr>
            <a:xfrm>
              <a:off x="6084718" y="3622208"/>
              <a:ext cx="169886" cy="59820"/>
            </a:xfrm>
            <a:custGeom>
              <a:avLst/>
              <a:gdLst>
                <a:gd name="connsiteX0" fmla="*/ 169887 w 169886"/>
                <a:gd name="connsiteY0" fmla="*/ 0 h 59820"/>
                <a:gd name="connsiteX1" fmla="*/ 169887 w 169886"/>
                <a:gd name="connsiteY1" fmla="*/ 41618 h 59820"/>
                <a:gd name="connsiteX2" fmla="*/ 151685 w 169886"/>
                <a:gd name="connsiteY2" fmla="*/ 59821 h 59820"/>
                <a:gd name="connsiteX3" fmla="*/ 0 w 169886"/>
                <a:gd name="connsiteY3" fmla="*/ 59821 h 59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9886" h="59820">
                  <a:moveTo>
                    <a:pt x="169887" y="0"/>
                  </a:moveTo>
                  <a:lnTo>
                    <a:pt x="169887" y="41618"/>
                  </a:lnTo>
                  <a:cubicBezTo>
                    <a:pt x="169887" y="51671"/>
                    <a:pt x="161737" y="59821"/>
                    <a:pt x="151685" y="59821"/>
                  </a:cubicBezTo>
                  <a:lnTo>
                    <a:pt x="0" y="59821"/>
                  </a:lnTo>
                </a:path>
              </a:pathLst>
            </a:custGeom>
            <a:grpFill/>
            <a:ln w="16078" cap="rnd">
              <a:solidFill>
                <a:schemeClr val="accent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00" name="Freeform 99">
              <a:extLst>
                <a:ext uri="{FF2B5EF4-FFF2-40B4-BE49-F238E27FC236}">
                  <a16:creationId xmlns:a16="http://schemas.microsoft.com/office/drawing/2014/main" id="{398F685B-0D59-7952-B390-BF1EA38AF2F8}"/>
                </a:ext>
              </a:extLst>
            </p:cNvPr>
            <p:cNvSpPr/>
            <p:nvPr/>
          </p:nvSpPr>
          <p:spPr>
            <a:xfrm>
              <a:off x="5861363" y="3471471"/>
              <a:ext cx="175290" cy="210557"/>
            </a:xfrm>
            <a:custGeom>
              <a:avLst/>
              <a:gdLst>
                <a:gd name="connsiteX0" fmla="*/ 175290 w 175290"/>
                <a:gd name="connsiteY0" fmla="*/ 210557 h 210557"/>
                <a:gd name="connsiteX1" fmla="*/ 18107 w 175290"/>
                <a:gd name="connsiteY1" fmla="*/ 210557 h 210557"/>
                <a:gd name="connsiteX2" fmla="*/ 0 w 175290"/>
                <a:gd name="connsiteY2" fmla="*/ 192355 h 210557"/>
                <a:gd name="connsiteX3" fmla="*/ 0 w 175290"/>
                <a:gd name="connsiteY3" fmla="*/ 0 h 210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90" h="210557">
                  <a:moveTo>
                    <a:pt x="175290" y="210557"/>
                  </a:moveTo>
                  <a:lnTo>
                    <a:pt x="18107" y="210557"/>
                  </a:lnTo>
                  <a:cubicBezTo>
                    <a:pt x="8091" y="210505"/>
                    <a:pt x="0" y="202371"/>
                    <a:pt x="0" y="192355"/>
                  </a:cubicBezTo>
                  <a:lnTo>
                    <a:pt x="0" y="0"/>
                  </a:lnTo>
                </a:path>
              </a:pathLst>
            </a:custGeom>
            <a:grpFill/>
            <a:ln w="16078" cap="rnd">
              <a:solidFill>
                <a:schemeClr val="accent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01" name="Freeform 100">
              <a:extLst>
                <a:ext uri="{FF2B5EF4-FFF2-40B4-BE49-F238E27FC236}">
                  <a16:creationId xmlns:a16="http://schemas.microsoft.com/office/drawing/2014/main" id="{0CC5A843-C165-7817-1F21-7EAD88DAA889}"/>
                </a:ext>
              </a:extLst>
            </p:cNvPr>
            <p:cNvSpPr/>
            <p:nvPr/>
          </p:nvSpPr>
          <p:spPr>
            <a:xfrm>
              <a:off x="5861346" y="3173032"/>
              <a:ext cx="393258" cy="211125"/>
            </a:xfrm>
            <a:custGeom>
              <a:avLst/>
              <a:gdLst>
                <a:gd name="connsiteX0" fmla="*/ 393258 w 393258"/>
                <a:gd name="connsiteY0" fmla="*/ 211126 h 211125"/>
                <a:gd name="connsiteX1" fmla="*/ 393258 w 393258"/>
                <a:gd name="connsiteY1" fmla="*/ 105610 h 211125"/>
                <a:gd name="connsiteX2" fmla="*/ 314287 w 393258"/>
                <a:gd name="connsiteY2" fmla="*/ 105610 h 211125"/>
                <a:gd name="connsiteX3" fmla="*/ 292767 w 393258"/>
                <a:gd name="connsiteY3" fmla="*/ 84090 h 211125"/>
                <a:gd name="connsiteX4" fmla="*/ 292767 w 393258"/>
                <a:gd name="connsiteY4" fmla="*/ 83995 h 211125"/>
                <a:gd name="connsiteX5" fmla="*/ 292767 w 393258"/>
                <a:gd name="connsiteY5" fmla="*/ 0 h 211125"/>
                <a:gd name="connsiteX6" fmla="*/ 17839 w 393258"/>
                <a:gd name="connsiteY6" fmla="*/ 0 h 211125"/>
                <a:gd name="connsiteX7" fmla="*/ 4 w 393258"/>
                <a:gd name="connsiteY7" fmla="*/ 18561 h 211125"/>
                <a:gd name="connsiteX8" fmla="*/ 16 w 393258"/>
                <a:gd name="connsiteY8" fmla="*/ 18961 h 211125"/>
                <a:gd name="connsiteX9" fmla="*/ 16 w 393258"/>
                <a:gd name="connsiteY9" fmla="*/ 132724 h 21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3258" h="211125">
                  <a:moveTo>
                    <a:pt x="393258" y="211126"/>
                  </a:moveTo>
                  <a:lnTo>
                    <a:pt x="393258" y="105610"/>
                  </a:lnTo>
                  <a:lnTo>
                    <a:pt x="314287" y="105610"/>
                  </a:lnTo>
                  <a:cubicBezTo>
                    <a:pt x="302402" y="105610"/>
                    <a:pt x="292767" y="95976"/>
                    <a:pt x="292767" y="84090"/>
                  </a:cubicBezTo>
                  <a:cubicBezTo>
                    <a:pt x="292767" y="84059"/>
                    <a:pt x="292767" y="84027"/>
                    <a:pt x="292767" y="83995"/>
                  </a:cubicBezTo>
                  <a:lnTo>
                    <a:pt x="292767" y="0"/>
                  </a:lnTo>
                  <a:lnTo>
                    <a:pt x="17839" y="0"/>
                  </a:lnTo>
                  <a:cubicBezTo>
                    <a:pt x="7788" y="201"/>
                    <a:pt x="-197" y="8511"/>
                    <a:pt x="4" y="18561"/>
                  </a:cubicBezTo>
                  <a:cubicBezTo>
                    <a:pt x="7" y="18695"/>
                    <a:pt x="10" y="18828"/>
                    <a:pt x="16" y="18961"/>
                  </a:cubicBezTo>
                  <a:lnTo>
                    <a:pt x="16" y="132724"/>
                  </a:lnTo>
                </a:path>
              </a:pathLst>
            </a:custGeom>
            <a:grpFill/>
            <a:ln w="16078" cap="rnd">
              <a:solidFill>
                <a:schemeClr val="accent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02" name="Freeform 101">
              <a:extLst>
                <a:ext uri="{FF2B5EF4-FFF2-40B4-BE49-F238E27FC236}">
                  <a16:creationId xmlns:a16="http://schemas.microsoft.com/office/drawing/2014/main" id="{61B04D62-0B52-EF1D-A0BB-BD146B8450E0}"/>
                </a:ext>
              </a:extLst>
            </p:cNvPr>
            <p:cNvSpPr/>
            <p:nvPr/>
          </p:nvSpPr>
          <p:spPr>
            <a:xfrm>
              <a:off x="6154114" y="3173411"/>
              <a:ext cx="100490" cy="105231"/>
            </a:xfrm>
            <a:custGeom>
              <a:avLst/>
              <a:gdLst>
                <a:gd name="connsiteX0" fmla="*/ 0 w 100490"/>
                <a:gd name="connsiteY0" fmla="*/ 0 h 105231"/>
                <a:gd name="connsiteX1" fmla="*/ 100491 w 100490"/>
                <a:gd name="connsiteY1" fmla="*/ 105231 h 10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490" h="105231">
                  <a:moveTo>
                    <a:pt x="0" y="0"/>
                  </a:moveTo>
                  <a:lnTo>
                    <a:pt x="100491" y="105231"/>
                  </a:lnTo>
                </a:path>
              </a:pathLst>
            </a:custGeom>
            <a:grpFill/>
            <a:ln w="16078" cap="rnd">
              <a:solidFill>
                <a:schemeClr val="accent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03" name="Freeform 102">
              <a:extLst>
                <a:ext uri="{FF2B5EF4-FFF2-40B4-BE49-F238E27FC236}">
                  <a16:creationId xmlns:a16="http://schemas.microsoft.com/office/drawing/2014/main" id="{3F8AAFD3-27AB-3FDB-7F1C-03E44BDAD41D}"/>
                </a:ext>
              </a:extLst>
            </p:cNvPr>
            <p:cNvSpPr/>
            <p:nvPr/>
          </p:nvSpPr>
          <p:spPr>
            <a:xfrm>
              <a:off x="6023855" y="3226027"/>
              <a:ext cx="68163" cy="9480"/>
            </a:xfrm>
            <a:custGeom>
              <a:avLst/>
              <a:gdLst>
                <a:gd name="connsiteX0" fmla="*/ 0 w 68163"/>
                <a:gd name="connsiteY0" fmla="*/ 0 h 9480"/>
                <a:gd name="connsiteX1" fmla="*/ 68163 w 68163"/>
                <a:gd name="connsiteY1" fmla="*/ 0 h 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163" h="9480">
                  <a:moveTo>
                    <a:pt x="0" y="0"/>
                  </a:moveTo>
                  <a:lnTo>
                    <a:pt x="68163" y="0"/>
                  </a:lnTo>
                </a:path>
              </a:pathLst>
            </a:custGeom>
            <a:grpFill/>
            <a:ln w="16078" cap="rnd">
              <a:solidFill>
                <a:schemeClr val="accent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49D34483-05E9-6414-7D00-61BA9B11A9CC}"/>
                </a:ext>
              </a:extLst>
            </p:cNvPr>
            <p:cNvSpPr/>
            <p:nvPr/>
          </p:nvSpPr>
          <p:spPr>
            <a:xfrm>
              <a:off x="5945927" y="3334197"/>
              <a:ext cx="234636" cy="9480"/>
            </a:xfrm>
            <a:custGeom>
              <a:avLst/>
              <a:gdLst>
                <a:gd name="connsiteX0" fmla="*/ 0 w 234636"/>
                <a:gd name="connsiteY0" fmla="*/ 0 h 9480"/>
                <a:gd name="connsiteX1" fmla="*/ 234637 w 234636"/>
                <a:gd name="connsiteY1" fmla="*/ 0 h 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4636" h="9480">
                  <a:moveTo>
                    <a:pt x="0" y="0"/>
                  </a:moveTo>
                  <a:lnTo>
                    <a:pt x="234637" y="0"/>
                  </a:lnTo>
                </a:path>
              </a:pathLst>
            </a:custGeom>
            <a:grpFill/>
            <a:ln w="15227" cap="rnd">
              <a:solidFill>
                <a:schemeClr val="accent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0EF77B79-92DD-C2C1-C308-186B102D36E1}"/>
                </a:ext>
              </a:extLst>
            </p:cNvPr>
            <p:cNvSpPr/>
            <p:nvPr/>
          </p:nvSpPr>
          <p:spPr>
            <a:xfrm>
              <a:off x="5945927" y="3387476"/>
              <a:ext cx="234636" cy="9480"/>
            </a:xfrm>
            <a:custGeom>
              <a:avLst/>
              <a:gdLst>
                <a:gd name="connsiteX0" fmla="*/ 0 w 234636"/>
                <a:gd name="connsiteY0" fmla="*/ 0 h 9480"/>
                <a:gd name="connsiteX1" fmla="*/ 234637 w 234636"/>
                <a:gd name="connsiteY1" fmla="*/ 0 h 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4636" h="9480">
                  <a:moveTo>
                    <a:pt x="0" y="0"/>
                  </a:moveTo>
                  <a:lnTo>
                    <a:pt x="234637" y="0"/>
                  </a:lnTo>
                </a:path>
              </a:pathLst>
            </a:custGeom>
            <a:grpFill/>
            <a:ln w="15227" cap="rnd">
              <a:solidFill>
                <a:schemeClr val="accent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06" name="Freeform 105">
              <a:extLst>
                <a:ext uri="{FF2B5EF4-FFF2-40B4-BE49-F238E27FC236}">
                  <a16:creationId xmlns:a16="http://schemas.microsoft.com/office/drawing/2014/main" id="{5F66EC79-3F1B-2BC2-41EC-C4DB9B0C0E3A}"/>
                </a:ext>
              </a:extLst>
            </p:cNvPr>
            <p:cNvSpPr/>
            <p:nvPr/>
          </p:nvSpPr>
          <p:spPr>
            <a:xfrm>
              <a:off x="5945927" y="3440755"/>
              <a:ext cx="207807" cy="9480"/>
            </a:xfrm>
            <a:custGeom>
              <a:avLst/>
              <a:gdLst>
                <a:gd name="connsiteX0" fmla="*/ 0 w 207807"/>
                <a:gd name="connsiteY0" fmla="*/ 0 h 9480"/>
                <a:gd name="connsiteX1" fmla="*/ 207808 w 207807"/>
                <a:gd name="connsiteY1" fmla="*/ 0 h 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807" h="9480">
                  <a:moveTo>
                    <a:pt x="0" y="0"/>
                  </a:moveTo>
                  <a:lnTo>
                    <a:pt x="207808" y="0"/>
                  </a:lnTo>
                </a:path>
              </a:pathLst>
            </a:custGeom>
            <a:grpFill/>
            <a:ln w="15227" cap="rnd">
              <a:solidFill>
                <a:schemeClr val="accent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5457A43B-18AA-AFCC-739C-518B1D57CB56}"/>
                </a:ext>
              </a:extLst>
            </p:cNvPr>
            <p:cNvSpPr/>
            <p:nvPr/>
          </p:nvSpPr>
          <p:spPr>
            <a:xfrm>
              <a:off x="5945927" y="3493939"/>
              <a:ext cx="178229" cy="9480"/>
            </a:xfrm>
            <a:custGeom>
              <a:avLst/>
              <a:gdLst>
                <a:gd name="connsiteX0" fmla="*/ 0 w 178229"/>
                <a:gd name="connsiteY0" fmla="*/ 0 h 9480"/>
                <a:gd name="connsiteX1" fmla="*/ 178229 w 178229"/>
                <a:gd name="connsiteY1" fmla="*/ 0 h 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8229" h="9480">
                  <a:moveTo>
                    <a:pt x="0" y="0"/>
                  </a:moveTo>
                  <a:lnTo>
                    <a:pt x="178229" y="0"/>
                  </a:lnTo>
                </a:path>
              </a:pathLst>
            </a:custGeom>
            <a:grpFill/>
            <a:ln w="15227" cap="rnd">
              <a:solidFill>
                <a:schemeClr val="accent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08" name="Freeform 107">
              <a:extLst>
                <a:ext uri="{FF2B5EF4-FFF2-40B4-BE49-F238E27FC236}">
                  <a16:creationId xmlns:a16="http://schemas.microsoft.com/office/drawing/2014/main" id="{67FBAD7A-B36C-E40B-6763-FF4213A817C5}"/>
                </a:ext>
              </a:extLst>
            </p:cNvPr>
            <p:cNvSpPr/>
            <p:nvPr/>
          </p:nvSpPr>
          <p:spPr>
            <a:xfrm>
              <a:off x="5945927" y="3547219"/>
              <a:ext cx="205058" cy="9480"/>
            </a:xfrm>
            <a:custGeom>
              <a:avLst/>
              <a:gdLst>
                <a:gd name="connsiteX0" fmla="*/ 0 w 205058"/>
                <a:gd name="connsiteY0" fmla="*/ 0 h 9480"/>
                <a:gd name="connsiteX1" fmla="*/ 205059 w 205058"/>
                <a:gd name="connsiteY1" fmla="*/ 0 h 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5058" h="9480">
                  <a:moveTo>
                    <a:pt x="0" y="0"/>
                  </a:moveTo>
                  <a:lnTo>
                    <a:pt x="205059" y="0"/>
                  </a:lnTo>
                </a:path>
              </a:pathLst>
            </a:custGeom>
            <a:grpFill/>
            <a:ln w="15227" cap="rnd">
              <a:solidFill>
                <a:schemeClr val="accent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09" name="Freeform 108">
              <a:extLst>
                <a:ext uri="{FF2B5EF4-FFF2-40B4-BE49-F238E27FC236}">
                  <a16:creationId xmlns:a16="http://schemas.microsoft.com/office/drawing/2014/main" id="{9E32AFDA-A239-E91B-D3DB-FF8850886D0D}"/>
                </a:ext>
              </a:extLst>
            </p:cNvPr>
            <p:cNvSpPr/>
            <p:nvPr/>
          </p:nvSpPr>
          <p:spPr>
            <a:xfrm>
              <a:off x="5945927" y="3600403"/>
              <a:ext cx="232456" cy="9480"/>
            </a:xfrm>
            <a:custGeom>
              <a:avLst/>
              <a:gdLst>
                <a:gd name="connsiteX0" fmla="*/ 0 w 232456"/>
                <a:gd name="connsiteY0" fmla="*/ 0 h 9480"/>
                <a:gd name="connsiteX1" fmla="*/ 232457 w 232456"/>
                <a:gd name="connsiteY1" fmla="*/ 0 h 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2456" h="9480">
                  <a:moveTo>
                    <a:pt x="0" y="0"/>
                  </a:moveTo>
                  <a:lnTo>
                    <a:pt x="232457" y="0"/>
                  </a:lnTo>
                </a:path>
              </a:pathLst>
            </a:custGeom>
            <a:grpFill/>
            <a:ln w="15227" cap="rnd">
              <a:solidFill>
                <a:schemeClr val="accent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10" name="Freeform 109">
              <a:extLst>
                <a:ext uri="{FF2B5EF4-FFF2-40B4-BE49-F238E27FC236}">
                  <a16:creationId xmlns:a16="http://schemas.microsoft.com/office/drawing/2014/main" id="{BD2B3BB5-A630-7547-F62F-B8A764307FED}"/>
                </a:ext>
              </a:extLst>
            </p:cNvPr>
            <p:cNvSpPr/>
            <p:nvPr/>
          </p:nvSpPr>
          <p:spPr>
            <a:xfrm>
              <a:off x="6195056" y="3456678"/>
              <a:ext cx="62961" cy="86185"/>
            </a:xfrm>
            <a:custGeom>
              <a:avLst/>
              <a:gdLst>
                <a:gd name="connsiteX0" fmla="*/ 37080 w 62961"/>
                <a:gd name="connsiteY0" fmla="*/ 86085 h 86185"/>
                <a:gd name="connsiteX1" fmla="*/ 22196 w 62961"/>
                <a:gd name="connsiteY1" fmla="*/ 83336 h 86185"/>
                <a:gd name="connsiteX2" fmla="*/ 10441 w 62961"/>
                <a:gd name="connsiteY2" fmla="*/ 75182 h 86185"/>
                <a:gd name="connsiteX3" fmla="*/ 2762 w 62961"/>
                <a:gd name="connsiteY3" fmla="*/ 61815 h 86185"/>
                <a:gd name="connsiteX4" fmla="*/ 12 w 62961"/>
                <a:gd name="connsiteY4" fmla="*/ 42855 h 86185"/>
                <a:gd name="connsiteX5" fmla="*/ 2667 w 62961"/>
                <a:gd name="connsiteY5" fmla="*/ 24747 h 86185"/>
                <a:gd name="connsiteX6" fmla="*/ 10346 w 62961"/>
                <a:gd name="connsiteY6" fmla="*/ 11380 h 86185"/>
                <a:gd name="connsiteX7" fmla="*/ 22101 w 62961"/>
                <a:gd name="connsiteY7" fmla="*/ 2848 h 86185"/>
                <a:gd name="connsiteX8" fmla="*/ 37270 w 62961"/>
                <a:gd name="connsiteY8" fmla="*/ 4 h 86185"/>
                <a:gd name="connsiteX9" fmla="*/ 45044 w 62961"/>
                <a:gd name="connsiteY9" fmla="*/ 573 h 86185"/>
                <a:gd name="connsiteX10" fmla="*/ 51775 w 62961"/>
                <a:gd name="connsiteY10" fmla="*/ 2090 h 86185"/>
                <a:gd name="connsiteX11" fmla="*/ 57273 w 62961"/>
                <a:gd name="connsiteY11" fmla="*/ 4175 h 86185"/>
                <a:gd name="connsiteX12" fmla="*/ 62867 w 62961"/>
                <a:gd name="connsiteY12" fmla="*/ 6924 h 86185"/>
                <a:gd name="connsiteX13" fmla="*/ 62867 w 62961"/>
                <a:gd name="connsiteY13" fmla="*/ 20197 h 86185"/>
                <a:gd name="connsiteX14" fmla="*/ 62108 w 62961"/>
                <a:gd name="connsiteY14" fmla="*/ 20197 h 86185"/>
                <a:gd name="connsiteX15" fmla="*/ 58411 w 62961"/>
                <a:gd name="connsiteY15" fmla="*/ 16974 h 86185"/>
                <a:gd name="connsiteX16" fmla="*/ 52628 w 62961"/>
                <a:gd name="connsiteY16" fmla="*/ 14035 h 86185"/>
                <a:gd name="connsiteX17" fmla="*/ 45802 w 62961"/>
                <a:gd name="connsiteY17" fmla="*/ 11191 h 86185"/>
                <a:gd name="connsiteX18" fmla="*/ 37175 w 62961"/>
                <a:gd name="connsiteY18" fmla="*/ 10148 h 86185"/>
                <a:gd name="connsiteX19" fmla="*/ 18878 w 62961"/>
                <a:gd name="connsiteY19" fmla="*/ 18680 h 86185"/>
                <a:gd name="connsiteX20" fmla="*/ 13474 w 62961"/>
                <a:gd name="connsiteY20" fmla="*/ 29203 h 86185"/>
                <a:gd name="connsiteX21" fmla="*/ 11483 w 62961"/>
                <a:gd name="connsiteY21" fmla="*/ 43518 h 86185"/>
                <a:gd name="connsiteX22" fmla="*/ 13569 w 62961"/>
                <a:gd name="connsiteY22" fmla="*/ 58213 h 86185"/>
                <a:gd name="connsiteX23" fmla="*/ 19162 w 62961"/>
                <a:gd name="connsiteY23" fmla="*/ 68546 h 86185"/>
                <a:gd name="connsiteX24" fmla="*/ 27316 w 62961"/>
                <a:gd name="connsiteY24" fmla="*/ 74709 h 86185"/>
                <a:gd name="connsiteX25" fmla="*/ 36796 w 62961"/>
                <a:gd name="connsiteY25" fmla="*/ 76794 h 86185"/>
                <a:gd name="connsiteX26" fmla="*/ 45612 w 62961"/>
                <a:gd name="connsiteY26" fmla="*/ 75657 h 86185"/>
                <a:gd name="connsiteX27" fmla="*/ 52817 w 62961"/>
                <a:gd name="connsiteY27" fmla="*/ 72718 h 86185"/>
                <a:gd name="connsiteX28" fmla="*/ 58126 w 62961"/>
                <a:gd name="connsiteY28" fmla="*/ 69210 h 86185"/>
                <a:gd name="connsiteX29" fmla="*/ 62108 w 62961"/>
                <a:gd name="connsiteY29" fmla="*/ 66176 h 86185"/>
                <a:gd name="connsiteX30" fmla="*/ 62961 w 62961"/>
                <a:gd name="connsiteY30" fmla="*/ 66176 h 86185"/>
                <a:gd name="connsiteX31" fmla="*/ 62961 w 62961"/>
                <a:gd name="connsiteY31" fmla="*/ 79354 h 86185"/>
                <a:gd name="connsiteX32" fmla="*/ 57747 w 62961"/>
                <a:gd name="connsiteY32" fmla="*/ 81724 h 86185"/>
                <a:gd name="connsiteX33" fmla="*/ 51869 w 62961"/>
                <a:gd name="connsiteY33" fmla="*/ 83999 h 86185"/>
                <a:gd name="connsiteX34" fmla="*/ 45233 w 62961"/>
                <a:gd name="connsiteY34" fmla="*/ 85800 h 86185"/>
                <a:gd name="connsiteX35" fmla="*/ 37080 w 62961"/>
                <a:gd name="connsiteY35" fmla="*/ 86085 h 8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62961" h="86185">
                  <a:moveTo>
                    <a:pt x="37080" y="86085"/>
                  </a:moveTo>
                  <a:cubicBezTo>
                    <a:pt x="31989" y="86124"/>
                    <a:pt x="26937" y="85191"/>
                    <a:pt x="22196" y="83336"/>
                  </a:cubicBezTo>
                  <a:cubicBezTo>
                    <a:pt x="17707" y="81550"/>
                    <a:pt x="13686" y="78761"/>
                    <a:pt x="10441" y="75182"/>
                  </a:cubicBezTo>
                  <a:cubicBezTo>
                    <a:pt x="6949" y="71332"/>
                    <a:pt x="4330" y="66772"/>
                    <a:pt x="2762" y="61815"/>
                  </a:cubicBezTo>
                  <a:cubicBezTo>
                    <a:pt x="810" y="55689"/>
                    <a:pt x="-119" y="49283"/>
                    <a:pt x="12" y="42855"/>
                  </a:cubicBezTo>
                  <a:cubicBezTo>
                    <a:pt x="-69" y="36716"/>
                    <a:pt x="827" y="30604"/>
                    <a:pt x="2667" y="24747"/>
                  </a:cubicBezTo>
                  <a:cubicBezTo>
                    <a:pt x="4347" y="19840"/>
                    <a:pt x="6954" y="15303"/>
                    <a:pt x="10346" y="11380"/>
                  </a:cubicBezTo>
                  <a:cubicBezTo>
                    <a:pt x="13600" y="7719"/>
                    <a:pt x="17611" y="4807"/>
                    <a:pt x="22101" y="2848"/>
                  </a:cubicBezTo>
                  <a:cubicBezTo>
                    <a:pt x="26917" y="898"/>
                    <a:pt x="32075" y="-69"/>
                    <a:pt x="37270" y="4"/>
                  </a:cubicBezTo>
                  <a:cubicBezTo>
                    <a:pt x="39872" y="-9"/>
                    <a:pt x="42471" y="181"/>
                    <a:pt x="45044" y="573"/>
                  </a:cubicBezTo>
                  <a:cubicBezTo>
                    <a:pt x="47317" y="936"/>
                    <a:pt x="49565" y="1443"/>
                    <a:pt x="51775" y="2090"/>
                  </a:cubicBezTo>
                  <a:cubicBezTo>
                    <a:pt x="53576" y="2658"/>
                    <a:pt x="55377" y="3417"/>
                    <a:pt x="57273" y="4175"/>
                  </a:cubicBezTo>
                  <a:lnTo>
                    <a:pt x="62867" y="6924"/>
                  </a:lnTo>
                  <a:lnTo>
                    <a:pt x="62867" y="20197"/>
                  </a:lnTo>
                  <a:lnTo>
                    <a:pt x="62108" y="20197"/>
                  </a:lnTo>
                  <a:lnTo>
                    <a:pt x="58411" y="16974"/>
                  </a:lnTo>
                  <a:cubicBezTo>
                    <a:pt x="56564" y="15843"/>
                    <a:pt x="54630" y="14859"/>
                    <a:pt x="52628" y="14035"/>
                  </a:cubicBezTo>
                  <a:cubicBezTo>
                    <a:pt x="50454" y="12860"/>
                    <a:pt x="48166" y="11907"/>
                    <a:pt x="45802" y="11191"/>
                  </a:cubicBezTo>
                  <a:cubicBezTo>
                    <a:pt x="42991" y="10431"/>
                    <a:pt x="40085" y="10080"/>
                    <a:pt x="37175" y="10148"/>
                  </a:cubicBezTo>
                  <a:cubicBezTo>
                    <a:pt x="30079" y="9982"/>
                    <a:pt x="23312" y="13138"/>
                    <a:pt x="18878" y="18680"/>
                  </a:cubicBezTo>
                  <a:cubicBezTo>
                    <a:pt x="16359" y="21771"/>
                    <a:pt x="14518" y="25355"/>
                    <a:pt x="13474" y="29203"/>
                  </a:cubicBezTo>
                  <a:cubicBezTo>
                    <a:pt x="12091" y="33847"/>
                    <a:pt x="11420" y="38673"/>
                    <a:pt x="11483" y="43518"/>
                  </a:cubicBezTo>
                  <a:cubicBezTo>
                    <a:pt x="11361" y="48498"/>
                    <a:pt x="12066" y="53464"/>
                    <a:pt x="13569" y="58213"/>
                  </a:cubicBezTo>
                  <a:cubicBezTo>
                    <a:pt x="14753" y="61984"/>
                    <a:pt x="16652" y="65493"/>
                    <a:pt x="19162" y="68546"/>
                  </a:cubicBezTo>
                  <a:cubicBezTo>
                    <a:pt x="21343" y="71228"/>
                    <a:pt x="24141" y="73342"/>
                    <a:pt x="27316" y="74709"/>
                  </a:cubicBezTo>
                  <a:cubicBezTo>
                    <a:pt x="30291" y="76069"/>
                    <a:pt x="33523" y="76780"/>
                    <a:pt x="36796" y="76794"/>
                  </a:cubicBezTo>
                  <a:cubicBezTo>
                    <a:pt x="39773" y="76814"/>
                    <a:pt x="42738" y="76432"/>
                    <a:pt x="45612" y="75657"/>
                  </a:cubicBezTo>
                  <a:cubicBezTo>
                    <a:pt x="48128" y="74983"/>
                    <a:pt x="50549" y="73996"/>
                    <a:pt x="52817" y="72718"/>
                  </a:cubicBezTo>
                  <a:cubicBezTo>
                    <a:pt x="54692" y="71716"/>
                    <a:pt x="56469" y="70541"/>
                    <a:pt x="58126" y="69210"/>
                  </a:cubicBezTo>
                  <a:lnTo>
                    <a:pt x="62108" y="66176"/>
                  </a:lnTo>
                  <a:lnTo>
                    <a:pt x="62961" y="66176"/>
                  </a:lnTo>
                  <a:lnTo>
                    <a:pt x="62961" y="79354"/>
                  </a:lnTo>
                  <a:lnTo>
                    <a:pt x="57747" y="81724"/>
                  </a:lnTo>
                  <a:cubicBezTo>
                    <a:pt x="55876" y="82692"/>
                    <a:pt x="53905" y="83454"/>
                    <a:pt x="51869" y="83999"/>
                  </a:cubicBezTo>
                  <a:cubicBezTo>
                    <a:pt x="49712" y="84784"/>
                    <a:pt x="47491" y="85386"/>
                    <a:pt x="45233" y="85800"/>
                  </a:cubicBezTo>
                  <a:cubicBezTo>
                    <a:pt x="42533" y="86188"/>
                    <a:pt x="39800" y="86284"/>
                    <a:pt x="37080" y="86085"/>
                  </a:cubicBezTo>
                  <a:close/>
                </a:path>
              </a:pathLst>
            </a:custGeom>
            <a:solidFill>
              <a:schemeClr val="accent6"/>
            </a:solidFill>
            <a:ln w="94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11" name="Freeform 110">
              <a:extLst>
                <a:ext uri="{FF2B5EF4-FFF2-40B4-BE49-F238E27FC236}">
                  <a16:creationId xmlns:a16="http://schemas.microsoft.com/office/drawing/2014/main" id="{C8A51975-66D6-E500-0351-CD4C9F674123}"/>
                </a:ext>
              </a:extLst>
            </p:cNvPr>
            <p:cNvSpPr/>
            <p:nvPr/>
          </p:nvSpPr>
          <p:spPr>
            <a:xfrm>
              <a:off x="6259345" y="3458862"/>
              <a:ext cx="68732" cy="82762"/>
            </a:xfrm>
            <a:custGeom>
              <a:avLst/>
              <a:gdLst>
                <a:gd name="connsiteX0" fmla="*/ 68732 w 68732"/>
                <a:gd name="connsiteY0" fmla="*/ 0 h 82762"/>
                <a:gd name="connsiteX1" fmla="*/ 40291 w 68732"/>
                <a:gd name="connsiteY1" fmla="*/ 82763 h 82762"/>
                <a:gd name="connsiteX2" fmla="*/ 28441 w 68732"/>
                <a:gd name="connsiteY2" fmla="*/ 82763 h 82762"/>
                <a:gd name="connsiteX3" fmla="*/ 0 w 68732"/>
                <a:gd name="connsiteY3" fmla="*/ 0 h 82762"/>
                <a:gd name="connsiteX4" fmla="*/ 11756 w 68732"/>
                <a:gd name="connsiteY4" fmla="*/ 0 h 82762"/>
                <a:gd name="connsiteX5" fmla="*/ 34603 w 68732"/>
                <a:gd name="connsiteY5" fmla="*/ 68732 h 82762"/>
                <a:gd name="connsiteX6" fmla="*/ 57545 w 68732"/>
                <a:gd name="connsiteY6" fmla="*/ 0 h 8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32" h="82762">
                  <a:moveTo>
                    <a:pt x="68732" y="0"/>
                  </a:moveTo>
                  <a:lnTo>
                    <a:pt x="40291" y="82763"/>
                  </a:lnTo>
                  <a:lnTo>
                    <a:pt x="28441" y="82763"/>
                  </a:lnTo>
                  <a:lnTo>
                    <a:pt x="0" y="0"/>
                  </a:lnTo>
                  <a:lnTo>
                    <a:pt x="11756" y="0"/>
                  </a:lnTo>
                  <a:lnTo>
                    <a:pt x="34603" y="68732"/>
                  </a:lnTo>
                  <a:lnTo>
                    <a:pt x="57545" y="0"/>
                  </a:lnTo>
                  <a:close/>
                </a:path>
              </a:pathLst>
            </a:custGeom>
            <a:solidFill>
              <a:schemeClr val="accent6"/>
            </a:solidFill>
            <a:ln w="94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O"/>
            </a:p>
          </p:txBody>
        </p:sp>
      </p:grpSp>
      <p:sp>
        <p:nvSpPr>
          <p:cNvPr id="112" name="Espace réservé du texte 25">
            <a:extLst>
              <a:ext uri="{FF2B5EF4-FFF2-40B4-BE49-F238E27FC236}">
                <a16:creationId xmlns:a16="http://schemas.microsoft.com/office/drawing/2014/main" id="{ADE3F7DB-7511-1C5F-7748-0BC42FD65952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1893795" y="1201530"/>
            <a:ext cx="3006207" cy="30927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216000" indent="0">
              <a:buNone/>
              <a:defRPr/>
            </a:lvl2pPr>
            <a:lvl3pPr marL="434250" indent="0">
              <a:buNone/>
              <a:defRPr/>
            </a:lvl3pPr>
            <a:lvl4pPr marL="722250" indent="0">
              <a:buNone/>
              <a:defRPr/>
            </a:lvl4pPr>
          </a:lstStyle>
          <a:p>
            <a:pPr lvl="0"/>
            <a:r>
              <a:rPr lang="en-GB" noProof="1"/>
              <a:t>Click to edit Master text styles</a:t>
            </a:r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C734174C-F8CA-73C6-12E0-518506A363EE}"/>
              </a:ext>
            </a:extLst>
          </p:cNvPr>
          <p:cNvGrpSpPr>
            <a:grpSpLocks noChangeAspect="1"/>
          </p:cNvGrpSpPr>
          <p:nvPr/>
        </p:nvGrpSpPr>
        <p:grpSpPr>
          <a:xfrm>
            <a:off x="11451372" y="206751"/>
            <a:ext cx="492671" cy="421028"/>
            <a:chOff x="8527302" y="8371803"/>
            <a:chExt cx="718886" cy="614349"/>
          </a:xfrm>
          <a:solidFill>
            <a:schemeClr val="accent6"/>
          </a:solidFill>
        </p:grpSpPr>
        <p:sp>
          <p:nvSpPr>
            <p:cNvPr id="114" name="Freeform 847">
              <a:extLst>
                <a:ext uri="{FF2B5EF4-FFF2-40B4-BE49-F238E27FC236}">
                  <a16:creationId xmlns:a16="http://schemas.microsoft.com/office/drawing/2014/main" id="{177C46CE-C2F6-6A69-1EEC-7CA072C19B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27302" y="8421658"/>
              <a:ext cx="718886" cy="506597"/>
            </a:xfrm>
            <a:custGeom>
              <a:avLst/>
              <a:gdLst>
                <a:gd name="T0" fmla="*/ 1672 w 1807"/>
                <a:gd name="T1" fmla="*/ 1275 h 1275"/>
                <a:gd name="T2" fmla="*/ 135 w 1807"/>
                <a:gd name="T3" fmla="*/ 1275 h 1275"/>
                <a:gd name="T4" fmla="*/ 0 w 1807"/>
                <a:gd name="T5" fmla="*/ 1140 h 1275"/>
                <a:gd name="T6" fmla="*/ 0 w 1807"/>
                <a:gd name="T7" fmla="*/ 25 h 1275"/>
                <a:gd name="T8" fmla="*/ 25 w 1807"/>
                <a:gd name="T9" fmla="*/ 0 h 1275"/>
                <a:gd name="T10" fmla="*/ 1781 w 1807"/>
                <a:gd name="T11" fmla="*/ 0 h 1275"/>
                <a:gd name="T12" fmla="*/ 1807 w 1807"/>
                <a:gd name="T13" fmla="*/ 25 h 1275"/>
                <a:gd name="T14" fmla="*/ 1807 w 1807"/>
                <a:gd name="T15" fmla="*/ 1140 h 1275"/>
                <a:gd name="T16" fmla="*/ 1672 w 1807"/>
                <a:gd name="T17" fmla="*/ 1275 h 1275"/>
                <a:gd name="T18" fmla="*/ 51 w 1807"/>
                <a:gd name="T19" fmla="*/ 50 h 1275"/>
                <a:gd name="T20" fmla="*/ 51 w 1807"/>
                <a:gd name="T21" fmla="*/ 1140 h 1275"/>
                <a:gd name="T22" fmla="*/ 135 w 1807"/>
                <a:gd name="T23" fmla="*/ 1224 h 1275"/>
                <a:gd name="T24" fmla="*/ 1672 w 1807"/>
                <a:gd name="T25" fmla="*/ 1224 h 1275"/>
                <a:gd name="T26" fmla="*/ 1756 w 1807"/>
                <a:gd name="T27" fmla="*/ 1140 h 1275"/>
                <a:gd name="T28" fmla="*/ 1756 w 1807"/>
                <a:gd name="T29" fmla="*/ 50 h 1275"/>
                <a:gd name="T30" fmla="*/ 51 w 1807"/>
                <a:gd name="T31" fmla="*/ 50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07" h="1275">
                  <a:moveTo>
                    <a:pt x="1672" y="1275"/>
                  </a:moveTo>
                  <a:cubicBezTo>
                    <a:pt x="135" y="1275"/>
                    <a:pt x="135" y="1275"/>
                    <a:pt x="135" y="1275"/>
                  </a:cubicBezTo>
                  <a:cubicBezTo>
                    <a:pt x="61" y="1275"/>
                    <a:pt x="0" y="1215"/>
                    <a:pt x="0" y="114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1781" y="0"/>
                    <a:pt x="1781" y="0"/>
                    <a:pt x="1781" y="0"/>
                  </a:cubicBezTo>
                  <a:cubicBezTo>
                    <a:pt x="1795" y="0"/>
                    <a:pt x="1807" y="11"/>
                    <a:pt x="1807" y="25"/>
                  </a:cubicBezTo>
                  <a:cubicBezTo>
                    <a:pt x="1807" y="1140"/>
                    <a:pt x="1807" y="1140"/>
                    <a:pt x="1807" y="1140"/>
                  </a:cubicBezTo>
                  <a:cubicBezTo>
                    <a:pt x="1807" y="1215"/>
                    <a:pt x="1746" y="1275"/>
                    <a:pt x="1672" y="1275"/>
                  </a:cubicBezTo>
                  <a:close/>
                  <a:moveTo>
                    <a:pt x="51" y="50"/>
                  </a:moveTo>
                  <a:cubicBezTo>
                    <a:pt x="51" y="1140"/>
                    <a:pt x="51" y="1140"/>
                    <a:pt x="51" y="1140"/>
                  </a:cubicBezTo>
                  <a:cubicBezTo>
                    <a:pt x="51" y="1187"/>
                    <a:pt x="88" y="1224"/>
                    <a:pt x="135" y="1224"/>
                  </a:cubicBezTo>
                  <a:cubicBezTo>
                    <a:pt x="1672" y="1224"/>
                    <a:pt x="1672" y="1224"/>
                    <a:pt x="1672" y="1224"/>
                  </a:cubicBezTo>
                  <a:cubicBezTo>
                    <a:pt x="1718" y="1224"/>
                    <a:pt x="1756" y="1187"/>
                    <a:pt x="1756" y="1140"/>
                  </a:cubicBezTo>
                  <a:cubicBezTo>
                    <a:pt x="1756" y="50"/>
                    <a:pt x="1756" y="50"/>
                    <a:pt x="1756" y="50"/>
                  </a:cubicBezTo>
                  <a:lnTo>
                    <a:pt x="51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15" name="Freeform 848">
              <a:extLst>
                <a:ext uri="{FF2B5EF4-FFF2-40B4-BE49-F238E27FC236}">
                  <a16:creationId xmlns:a16="http://schemas.microsoft.com/office/drawing/2014/main" id="{25E07B96-DBF3-A22F-3DAC-124DD53D8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8270" y="8371803"/>
              <a:ext cx="19299" cy="91670"/>
            </a:xfrm>
            <a:custGeom>
              <a:avLst/>
              <a:gdLst>
                <a:gd name="T0" fmla="*/ 26 w 51"/>
                <a:gd name="T1" fmla="*/ 233 h 233"/>
                <a:gd name="T2" fmla="*/ 0 w 51"/>
                <a:gd name="T3" fmla="*/ 208 h 233"/>
                <a:gd name="T4" fmla="*/ 0 w 51"/>
                <a:gd name="T5" fmla="*/ 25 h 233"/>
                <a:gd name="T6" fmla="*/ 26 w 51"/>
                <a:gd name="T7" fmla="*/ 0 h 233"/>
                <a:gd name="T8" fmla="*/ 51 w 51"/>
                <a:gd name="T9" fmla="*/ 25 h 233"/>
                <a:gd name="T10" fmla="*/ 51 w 51"/>
                <a:gd name="T11" fmla="*/ 208 h 233"/>
                <a:gd name="T12" fmla="*/ 26 w 51"/>
                <a:gd name="T13" fmla="*/ 2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233">
                  <a:moveTo>
                    <a:pt x="26" y="233"/>
                  </a:moveTo>
                  <a:cubicBezTo>
                    <a:pt x="12" y="233"/>
                    <a:pt x="0" y="222"/>
                    <a:pt x="0" y="20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40" y="0"/>
                    <a:pt x="51" y="11"/>
                    <a:pt x="51" y="25"/>
                  </a:cubicBezTo>
                  <a:cubicBezTo>
                    <a:pt x="51" y="208"/>
                    <a:pt x="51" y="208"/>
                    <a:pt x="51" y="208"/>
                  </a:cubicBezTo>
                  <a:cubicBezTo>
                    <a:pt x="51" y="222"/>
                    <a:pt x="40" y="233"/>
                    <a:pt x="26" y="2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16" name="Freeform 849">
              <a:extLst>
                <a:ext uri="{FF2B5EF4-FFF2-40B4-BE49-F238E27FC236}">
                  <a16:creationId xmlns:a16="http://schemas.microsoft.com/office/drawing/2014/main" id="{40BB6F38-6621-546C-1B01-0000FB283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8757280" y="8371803"/>
              <a:ext cx="20908" cy="91670"/>
            </a:xfrm>
            <a:custGeom>
              <a:avLst/>
              <a:gdLst>
                <a:gd name="T0" fmla="*/ 25 w 51"/>
                <a:gd name="T1" fmla="*/ 233 h 233"/>
                <a:gd name="T2" fmla="*/ 0 w 51"/>
                <a:gd name="T3" fmla="*/ 208 h 233"/>
                <a:gd name="T4" fmla="*/ 0 w 51"/>
                <a:gd name="T5" fmla="*/ 25 h 233"/>
                <a:gd name="T6" fmla="*/ 25 w 51"/>
                <a:gd name="T7" fmla="*/ 0 h 233"/>
                <a:gd name="T8" fmla="*/ 51 w 51"/>
                <a:gd name="T9" fmla="*/ 25 h 233"/>
                <a:gd name="T10" fmla="*/ 51 w 51"/>
                <a:gd name="T11" fmla="*/ 208 h 233"/>
                <a:gd name="T12" fmla="*/ 25 w 51"/>
                <a:gd name="T13" fmla="*/ 2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233">
                  <a:moveTo>
                    <a:pt x="25" y="233"/>
                  </a:moveTo>
                  <a:cubicBezTo>
                    <a:pt x="11" y="233"/>
                    <a:pt x="0" y="222"/>
                    <a:pt x="0" y="20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1" y="11"/>
                    <a:pt x="51" y="25"/>
                  </a:cubicBezTo>
                  <a:cubicBezTo>
                    <a:pt x="51" y="208"/>
                    <a:pt x="51" y="208"/>
                    <a:pt x="51" y="208"/>
                  </a:cubicBezTo>
                  <a:cubicBezTo>
                    <a:pt x="51" y="222"/>
                    <a:pt x="39" y="233"/>
                    <a:pt x="25" y="2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17" name="Freeform 850">
              <a:extLst>
                <a:ext uri="{FF2B5EF4-FFF2-40B4-BE49-F238E27FC236}">
                  <a16:creationId xmlns:a16="http://schemas.microsoft.com/office/drawing/2014/main" id="{95E13793-CBEC-36AF-5545-AA48378CC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8517" y="8371803"/>
              <a:ext cx="19299" cy="91670"/>
            </a:xfrm>
            <a:custGeom>
              <a:avLst/>
              <a:gdLst>
                <a:gd name="T0" fmla="*/ 26 w 51"/>
                <a:gd name="T1" fmla="*/ 233 h 233"/>
                <a:gd name="T2" fmla="*/ 0 w 51"/>
                <a:gd name="T3" fmla="*/ 208 h 233"/>
                <a:gd name="T4" fmla="*/ 0 w 51"/>
                <a:gd name="T5" fmla="*/ 25 h 233"/>
                <a:gd name="T6" fmla="*/ 26 w 51"/>
                <a:gd name="T7" fmla="*/ 0 h 233"/>
                <a:gd name="T8" fmla="*/ 51 w 51"/>
                <a:gd name="T9" fmla="*/ 25 h 233"/>
                <a:gd name="T10" fmla="*/ 51 w 51"/>
                <a:gd name="T11" fmla="*/ 208 h 233"/>
                <a:gd name="T12" fmla="*/ 26 w 51"/>
                <a:gd name="T13" fmla="*/ 2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233">
                  <a:moveTo>
                    <a:pt x="26" y="233"/>
                  </a:moveTo>
                  <a:cubicBezTo>
                    <a:pt x="12" y="233"/>
                    <a:pt x="0" y="222"/>
                    <a:pt x="0" y="20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40" y="0"/>
                    <a:pt x="51" y="11"/>
                    <a:pt x="51" y="25"/>
                  </a:cubicBezTo>
                  <a:cubicBezTo>
                    <a:pt x="51" y="208"/>
                    <a:pt x="51" y="208"/>
                    <a:pt x="51" y="208"/>
                  </a:cubicBezTo>
                  <a:cubicBezTo>
                    <a:pt x="51" y="222"/>
                    <a:pt x="40" y="233"/>
                    <a:pt x="26" y="2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18" name="Freeform 851">
              <a:extLst>
                <a:ext uri="{FF2B5EF4-FFF2-40B4-BE49-F238E27FC236}">
                  <a16:creationId xmlns:a16="http://schemas.microsoft.com/office/drawing/2014/main" id="{83E84870-6FB5-D965-E464-B7666F3017B7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7527" y="8371803"/>
              <a:ext cx="20908" cy="91670"/>
            </a:xfrm>
            <a:custGeom>
              <a:avLst/>
              <a:gdLst>
                <a:gd name="T0" fmla="*/ 25 w 51"/>
                <a:gd name="T1" fmla="*/ 233 h 233"/>
                <a:gd name="T2" fmla="*/ 0 w 51"/>
                <a:gd name="T3" fmla="*/ 208 h 233"/>
                <a:gd name="T4" fmla="*/ 0 w 51"/>
                <a:gd name="T5" fmla="*/ 25 h 233"/>
                <a:gd name="T6" fmla="*/ 25 w 51"/>
                <a:gd name="T7" fmla="*/ 0 h 233"/>
                <a:gd name="T8" fmla="*/ 51 w 51"/>
                <a:gd name="T9" fmla="*/ 25 h 233"/>
                <a:gd name="T10" fmla="*/ 51 w 51"/>
                <a:gd name="T11" fmla="*/ 208 h 233"/>
                <a:gd name="T12" fmla="*/ 25 w 51"/>
                <a:gd name="T13" fmla="*/ 2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233">
                  <a:moveTo>
                    <a:pt x="25" y="233"/>
                  </a:moveTo>
                  <a:cubicBezTo>
                    <a:pt x="11" y="233"/>
                    <a:pt x="0" y="222"/>
                    <a:pt x="0" y="20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1" y="11"/>
                    <a:pt x="51" y="25"/>
                  </a:cubicBezTo>
                  <a:cubicBezTo>
                    <a:pt x="51" y="208"/>
                    <a:pt x="51" y="208"/>
                    <a:pt x="51" y="208"/>
                  </a:cubicBezTo>
                  <a:cubicBezTo>
                    <a:pt x="51" y="222"/>
                    <a:pt x="39" y="233"/>
                    <a:pt x="25" y="2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19" name="Freeform 852">
              <a:extLst>
                <a:ext uri="{FF2B5EF4-FFF2-40B4-BE49-F238E27FC236}">
                  <a16:creationId xmlns:a16="http://schemas.microsoft.com/office/drawing/2014/main" id="{CB900F4C-3AF9-3011-B08A-FEE3A354D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77899" y="8371803"/>
              <a:ext cx="19299" cy="91670"/>
            </a:xfrm>
            <a:custGeom>
              <a:avLst/>
              <a:gdLst>
                <a:gd name="T0" fmla="*/ 25 w 50"/>
                <a:gd name="T1" fmla="*/ 233 h 233"/>
                <a:gd name="T2" fmla="*/ 0 w 50"/>
                <a:gd name="T3" fmla="*/ 208 h 233"/>
                <a:gd name="T4" fmla="*/ 0 w 50"/>
                <a:gd name="T5" fmla="*/ 25 h 233"/>
                <a:gd name="T6" fmla="*/ 25 w 50"/>
                <a:gd name="T7" fmla="*/ 0 h 233"/>
                <a:gd name="T8" fmla="*/ 50 w 50"/>
                <a:gd name="T9" fmla="*/ 25 h 233"/>
                <a:gd name="T10" fmla="*/ 50 w 50"/>
                <a:gd name="T11" fmla="*/ 208 h 233"/>
                <a:gd name="T12" fmla="*/ 25 w 50"/>
                <a:gd name="T13" fmla="*/ 2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233">
                  <a:moveTo>
                    <a:pt x="25" y="233"/>
                  </a:moveTo>
                  <a:cubicBezTo>
                    <a:pt x="11" y="233"/>
                    <a:pt x="0" y="222"/>
                    <a:pt x="0" y="20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5"/>
                  </a:cubicBezTo>
                  <a:cubicBezTo>
                    <a:pt x="50" y="208"/>
                    <a:pt x="50" y="208"/>
                    <a:pt x="50" y="208"/>
                  </a:cubicBezTo>
                  <a:cubicBezTo>
                    <a:pt x="50" y="222"/>
                    <a:pt x="39" y="233"/>
                    <a:pt x="25" y="2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20" name="Freeform 853">
              <a:extLst>
                <a:ext uri="{FF2B5EF4-FFF2-40B4-BE49-F238E27FC236}">
                  <a16:creationId xmlns:a16="http://schemas.microsoft.com/office/drawing/2014/main" id="{021D9B43-01C0-612F-ABEF-150DE2950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6806" y="8908956"/>
              <a:ext cx="599876" cy="77196"/>
            </a:xfrm>
            <a:custGeom>
              <a:avLst/>
              <a:gdLst>
                <a:gd name="T0" fmla="*/ 1421 w 1507"/>
                <a:gd name="T1" fmla="*/ 197 h 197"/>
                <a:gd name="T2" fmla="*/ 86 w 1507"/>
                <a:gd name="T3" fmla="*/ 197 h 197"/>
                <a:gd name="T4" fmla="*/ 0 w 1507"/>
                <a:gd name="T5" fmla="*/ 112 h 197"/>
                <a:gd name="T6" fmla="*/ 0 w 1507"/>
                <a:gd name="T7" fmla="*/ 26 h 197"/>
                <a:gd name="T8" fmla="*/ 25 w 1507"/>
                <a:gd name="T9" fmla="*/ 0 h 197"/>
                <a:gd name="T10" fmla="*/ 51 w 1507"/>
                <a:gd name="T11" fmla="*/ 26 h 197"/>
                <a:gd name="T12" fmla="*/ 51 w 1507"/>
                <a:gd name="T13" fmla="*/ 112 h 197"/>
                <a:gd name="T14" fmla="*/ 86 w 1507"/>
                <a:gd name="T15" fmla="*/ 147 h 197"/>
                <a:gd name="T16" fmla="*/ 1421 w 1507"/>
                <a:gd name="T17" fmla="*/ 147 h 197"/>
                <a:gd name="T18" fmla="*/ 1456 w 1507"/>
                <a:gd name="T19" fmla="*/ 112 h 197"/>
                <a:gd name="T20" fmla="*/ 1456 w 1507"/>
                <a:gd name="T21" fmla="*/ 26 h 197"/>
                <a:gd name="T22" fmla="*/ 1481 w 1507"/>
                <a:gd name="T23" fmla="*/ 0 h 197"/>
                <a:gd name="T24" fmla="*/ 1507 w 1507"/>
                <a:gd name="T25" fmla="*/ 26 h 197"/>
                <a:gd name="T26" fmla="*/ 1507 w 1507"/>
                <a:gd name="T27" fmla="*/ 112 h 197"/>
                <a:gd name="T28" fmla="*/ 1421 w 1507"/>
                <a:gd name="T29" fmla="*/ 19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07" h="197">
                  <a:moveTo>
                    <a:pt x="1421" y="197"/>
                  </a:moveTo>
                  <a:cubicBezTo>
                    <a:pt x="86" y="197"/>
                    <a:pt x="86" y="197"/>
                    <a:pt x="86" y="197"/>
                  </a:cubicBezTo>
                  <a:cubicBezTo>
                    <a:pt x="39" y="197"/>
                    <a:pt x="0" y="159"/>
                    <a:pt x="0" y="112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1" y="0"/>
                    <a:pt x="25" y="0"/>
                  </a:cubicBezTo>
                  <a:cubicBezTo>
                    <a:pt x="39" y="0"/>
                    <a:pt x="51" y="12"/>
                    <a:pt x="51" y="26"/>
                  </a:cubicBezTo>
                  <a:cubicBezTo>
                    <a:pt x="51" y="112"/>
                    <a:pt x="51" y="112"/>
                    <a:pt x="51" y="112"/>
                  </a:cubicBezTo>
                  <a:cubicBezTo>
                    <a:pt x="51" y="131"/>
                    <a:pt x="67" y="147"/>
                    <a:pt x="86" y="147"/>
                  </a:cubicBezTo>
                  <a:cubicBezTo>
                    <a:pt x="1421" y="147"/>
                    <a:pt x="1421" y="147"/>
                    <a:pt x="1421" y="147"/>
                  </a:cubicBezTo>
                  <a:cubicBezTo>
                    <a:pt x="1440" y="147"/>
                    <a:pt x="1456" y="131"/>
                    <a:pt x="1456" y="112"/>
                  </a:cubicBezTo>
                  <a:cubicBezTo>
                    <a:pt x="1456" y="26"/>
                    <a:pt x="1456" y="26"/>
                    <a:pt x="1456" y="26"/>
                  </a:cubicBezTo>
                  <a:cubicBezTo>
                    <a:pt x="1456" y="12"/>
                    <a:pt x="1467" y="0"/>
                    <a:pt x="1481" y="0"/>
                  </a:cubicBezTo>
                  <a:cubicBezTo>
                    <a:pt x="1495" y="0"/>
                    <a:pt x="1507" y="12"/>
                    <a:pt x="1507" y="26"/>
                  </a:cubicBezTo>
                  <a:cubicBezTo>
                    <a:pt x="1507" y="112"/>
                    <a:pt x="1507" y="112"/>
                    <a:pt x="1507" y="112"/>
                  </a:cubicBezTo>
                  <a:cubicBezTo>
                    <a:pt x="1507" y="159"/>
                    <a:pt x="1468" y="197"/>
                    <a:pt x="1421" y="1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21" name="Freeform 854">
              <a:extLst>
                <a:ext uri="{FF2B5EF4-FFF2-40B4-BE49-F238E27FC236}">
                  <a16:creationId xmlns:a16="http://schemas.microsoft.com/office/drawing/2014/main" id="{9C529913-9A0E-644F-44A8-9DE55C693D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04497" y="8558359"/>
              <a:ext cx="102928" cy="102928"/>
            </a:xfrm>
            <a:custGeom>
              <a:avLst/>
              <a:gdLst>
                <a:gd name="T0" fmla="*/ 233 w 258"/>
                <a:gd name="T1" fmla="*/ 258 h 258"/>
                <a:gd name="T2" fmla="*/ 26 w 258"/>
                <a:gd name="T3" fmla="*/ 258 h 258"/>
                <a:gd name="T4" fmla="*/ 0 w 258"/>
                <a:gd name="T5" fmla="*/ 233 h 258"/>
                <a:gd name="T6" fmla="*/ 0 w 258"/>
                <a:gd name="T7" fmla="*/ 26 h 258"/>
                <a:gd name="T8" fmla="*/ 26 w 258"/>
                <a:gd name="T9" fmla="*/ 0 h 258"/>
                <a:gd name="T10" fmla="*/ 233 w 258"/>
                <a:gd name="T11" fmla="*/ 0 h 258"/>
                <a:gd name="T12" fmla="*/ 258 w 258"/>
                <a:gd name="T13" fmla="*/ 26 h 258"/>
                <a:gd name="T14" fmla="*/ 258 w 258"/>
                <a:gd name="T15" fmla="*/ 233 h 258"/>
                <a:gd name="T16" fmla="*/ 233 w 258"/>
                <a:gd name="T17" fmla="*/ 258 h 258"/>
                <a:gd name="T18" fmla="*/ 51 w 258"/>
                <a:gd name="T19" fmla="*/ 207 h 258"/>
                <a:gd name="T20" fmla="*/ 208 w 258"/>
                <a:gd name="T21" fmla="*/ 207 h 258"/>
                <a:gd name="T22" fmla="*/ 208 w 258"/>
                <a:gd name="T23" fmla="*/ 51 h 258"/>
                <a:gd name="T24" fmla="*/ 51 w 258"/>
                <a:gd name="T25" fmla="*/ 51 h 258"/>
                <a:gd name="T26" fmla="*/ 51 w 258"/>
                <a:gd name="T27" fmla="*/ 207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8" h="258">
                  <a:moveTo>
                    <a:pt x="233" y="258"/>
                  </a:moveTo>
                  <a:cubicBezTo>
                    <a:pt x="26" y="258"/>
                    <a:pt x="26" y="258"/>
                    <a:pt x="26" y="258"/>
                  </a:cubicBezTo>
                  <a:cubicBezTo>
                    <a:pt x="12" y="258"/>
                    <a:pt x="0" y="247"/>
                    <a:pt x="0" y="233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233" y="0"/>
                    <a:pt x="233" y="0"/>
                    <a:pt x="233" y="0"/>
                  </a:cubicBezTo>
                  <a:cubicBezTo>
                    <a:pt x="247" y="0"/>
                    <a:pt x="258" y="12"/>
                    <a:pt x="258" y="26"/>
                  </a:cubicBezTo>
                  <a:cubicBezTo>
                    <a:pt x="258" y="233"/>
                    <a:pt x="258" y="233"/>
                    <a:pt x="258" y="233"/>
                  </a:cubicBezTo>
                  <a:cubicBezTo>
                    <a:pt x="258" y="247"/>
                    <a:pt x="247" y="258"/>
                    <a:pt x="233" y="258"/>
                  </a:cubicBezTo>
                  <a:close/>
                  <a:moveTo>
                    <a:pt x="51" y="207"/>
                  </a:moveTo>
                  <a:cubicBezTo>
                    <a:pt x="208" y="207"/>
                    <a:pt x="208" y="207"/>
                    <a:pt x="208" y="207"/>
                  </a:cubicBezTo>
                  <a:cubicBezTo>
                    <a:pt x="208" y="51"/>
                    <a:pt x="208" y="51"/>
                    <a:pt x="208" y="51"/>
                  </a:cubicBezTo>
                  <a:cubicBezTo>
                    <a:pt x="51" y="51"/>
                    <a:pt x="51" y="51"/>
                    <a:pt x="51" y="51"/>
                  </a:cubicBezTo>
                  <a:lnTo>
                    <a:pt x="51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22" name="Freeform 855">
              <a:extLst>
                <a:ext uri="{FF2B5EF4-FFF2-40B4-BE49-F238E27FC236}">
                  <a16:creationId xmlns:a16="http://schemas.microsoft.com/office/drawing/2014/main" id="{969FE2B8-B0CB-E1D3-5283-D9657A4E7E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04497" y="8714358"/>
              <a:ext cx="102928" cy="102928"/>
            </a:xfrm>
            <a:custGeom>
              <a:avLst/>
              <a:gdLst>
                <a:gd name="T0" fmla="*/ 233 w 258"/>
                <a:gd name="T1" fmla="*/ 258 h 258"/>
                <a:gd name="T2" fmla="*/ 26 w 258"/>
                <a:gd name="T3" fmla="*/ 258 h 258"/>
                <a:gd name="T4" fmla="*/ 0 w 258"/>
                <a:gd name="T5" fmla="*/ 232 h 258"/>
                <a:gd name="T6" fmla="*/ 0 w 258"/>
                <a:gd name="T7" fmla="*/ 25 h 258"/>
                <a:gd name="T8" fmla="*/ 26 w 258"/>
                <a:gd name="T9" fmla="*/ 0 h 258"/>
                <a:gd name="T10" fmla="*/ 233 w 258"/>
                <a:gd name="T11" fmla="*/ 0 h 258"/>
                <a:gd name="T12" fmla="*/ 258 w 258"/>
                <a:gd name="T13" fmla="*/ 25 h 258"/>
                <a:gd name="T14" fmla="*/ 258 w 258"/>
                <a:gd name="T15" fmla="*/ 232 h 258"/>
                <a:gd name="T16" fmla="*/ 233 w 258"/>
                <a:gd name="T17" fmla="*/ 258 h 258"/>
                <a:gd name="T18" fmla="*/ 51 w 258"/>
                <a:gd name="T19" fmla="*/ 207 h 258"/>
                <a:gd name="T20" fmla="*/ 208 w 258"/>
                <a:gd name="T21" fmla="*/ 207 h 258"/>
                <a:gd name="T22" fmla="*/ 208 w 258"/>
                <a:gd name="T23" fmla="*/ 50 h 258"/>
                <a:gd name="T24" fmla="*/ 51 w 258"/>
                <a:gd name="T25" fmla="*/ 50 h 258"/>
                <a:gd name="T26" fmla="*/ 51 w 258"/>
                <a:gd name="T27" fmla="*/ 207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8" h="258">
                  <a:moveTo>
                    <a:pt x="233" y="258"/>
                  </a:moveTo>
                  <a:cubicBezTo>
                    <a:pt x="26" y="258"/>
                    <a:pt x="26" y="258"/>
                    <a:pt x="26" y="258"/>
                  </a:cubicBezTo>
                  <a:cubicBezTo>
                    <a:pt x="12" y="258"/>
                    <a:pt x="0" y="246"/>
                    <a:pt x="0" y="232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233" y="0"/>
                    <a:pt x="233" y="0"/>
                    <a:pt x="233" y="0"/>
                  </a:cubicBezTo>
                  <a:cubicBezTo>
                    <a:pt x="247" y="0"/>
                    <a:pt x="258" y="11"/>
                    <a:pt x="258" y="25"/>
                  </a:cubicBezTo>
                  <a:cubicBezTo>
                    <a:pt x="258" y="232"/>
                    <a:pt x="258" y="232"/>
                    <a:pt x="258" y="232"/>
                  </a:cubicBezTo>
                  <a:cubicBezTo>
                    <a:pt x="258" y="246"/>
                    <a:pt x="247" y="258"/>
                    <a:pt x="233" y="258"/>
                  </a:cubicBezTo>
                  <a:close/>
                  <a:moveTo>
                    <a:pt x="51" y="207"/>
                  </a:moveTo>
                  <a:cubicBezTo>
                    <a:pt x="208" y="207"/>
                    <a:pt x="208" y="207"/>
                    <a:pt x="208" y="207"/>
                  </a:cubicBezTo>
                  <a:cubicBezTo>
                    <a:pt x="208" y="50"/>
                    <a:pt x="208" y="50"/>
                    <a:pt x="208" y="50"/>
                  </a:cubicBezTo>
                  <a:cubicBezTo>
                    <a:pt x="51" y="50"/>
                    <a:pt x="51" y="50"/>
                    <a:pt x="51" y="50"/>
                  </a:cubicBezTo>
                  <a:lnTo>
                    <a:pt x="51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23" name="Freeform 856">
              <a:extLst>
                <a:ext uri="{FF2B5EF4-FFF2-40B4-BE49-F238E27FC236}">
                  <a16:creationId xmlns:a16="http://schemas.microsoft.com/office/drawing/2014/main" id="{8474901E-EE8F-53E7-ED24-8695896362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57281" y="8558359"/>
              <a:ext cx="101320" cy="102928"/>
            </a:xfrm>
            <a:custGeom>
              <a:avLst/>
              <a:gdLst>
                <a:gd name="T0" fmla="*/ 233 w 258"/>
                <a:gd name="T1" fmla="*/ 258 h 258"/>
                <a:gd name="T2" fmla="*/ 26 w 258"/>
                <a:gd name="T3" fmla="*/ 258 h 258"/>
                <a:gd name="T4" fmla="*/ 0 w 258"/>
                <a:gd name="T5" fmla="*/ 233 h 258"/>
                <a:gd name="T6" fmla="*/ 0 w 258"/>
                <a:gd name="T7" fmla="*/ 26 h 258"/>
                <a:gd name="T8" fmla="*/ 26 w 258"/>
                <a:gd name="T9" fmla="*/ 0 h 258"/>
                <a:gd name="T10" fmla="*/ 233 w 258"/>
                <a:gd name="T11" fmla="*/ 0 h 258"/>
                <a:gd name="T12" fmla="*/ 258 w 258"/>
                <a:gd name="T13" fmla="*/ 26 h 258"/>
                <a:gd name="T14" fmla="*/ 258 w 258"/>
                <a:gd name="T15" fmla="*/ 233 h 258"/>
                <a:gd name="T16" fmla="*/ 233 w 258"/>
                <a:gd name="T17" fmla="*/ 258 h 258"/>
                <a:gd name="T18" fmla="*/ 51 w 258"/>
                <a:gd name="T19" fmla="*/ 207 h 258"/>
                <a:gd name="T20" fmla="*/ 208 w 258"/>
                <a:gd name="T21" fmla="*/ 207 h 258"/>
                <a:gd name="T22" fmla="*/ 208 w 258"/>
                <a:gd name="T23" fmla="*/ 51 h 258"/>
                <a:gd name="T24" fmla="*/ 51 w 258"/>
                <a:gd name="T25" fmla="*/ 51 h 258"/>
                <a:gd name="T26" fmla="*/ 51 w 258"/>
                <a:gd name="T27" fmla="*/ 207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8" h="258">
                  <a:moveTo>
                    <a:pt x="233" y="258"/>
                  </a:moveTo>
                  <a:cubicBezTo>
                    <a:pt x="26" y="258"/>
                    <a:pt x="26" y="258"/>
                    <a:pt x="26" y="258"/>
                  </a:cubicBezTo>
                  <a:cubicBezTo>
                    <a:pt x="12" y="258"/>
                    <a:pt x="0" y="247"/>
                    <a:pt x="0" y="233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233" y="0"/>
                    <a:pt x="233" y="0"/>
                    <a:pt x="233" y="0"/>
                  </a:cubicBezTo>
                  <a:cubicBezTo>
                    <a:pt x="247" y="0"/>
                    <a:pt x="258" y="12"/>
                    <a:pt x="258" y="26"/>
                  </a:cubicBezTo>
                  <a:cubicBezTo>
                    <a:pt x="258" y="233"/>
                    <a:pt x="258" y="233"/>
                    <a:pt x="258" y="233"/>
                  </a:cubicBezTo>
                  <a:cubicBezTo>
                    <a:pt x="258" y="247"/>
                    <a:pt x="247" y="258"/>
                    <a:pt x="233" y="258"/>
                  </a:cubicBezTo>
                  <a:close/>
                  <a:moveTo>
                    <a:pt x="51" y="207"/>
                  </a:moveTo>
                  <a:cubicBezTo>
                    <a:pt x="208" y="207"/>
                    <a:pt x="208" y="207"/>
                    <a:pt x="208" y="207"/>
                  </a:cubicBezTo>
                  <a:cubicBezTo>
                    <a:pt x="208" y="51"/>
                    <a:pt x="208" y="51"/>
                    <a:pt x="208" y="51"/>
                  </a:cubicBezTo>
                  <a:cubicBezTo>
                    <a:pt x="51" y="51"/>
                    <a:pt x="51" y="51"/>
                    <a:pt x="51" y="51"/>
                  </a:cubicBezTo>
                  <a:lnTo>
                    <a:pt x="51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24" name="Freeform 857">
              <a:extLst>
                <a:ext uri="{FF2B5EF4-FFF2-40B4-BE49-F238E27FC236}">
                  <a16:creationId xmlns:a16="http://schemas.microsoft.com/office/drawing/2014/main" id="{7395D024-5041-B3D0-7897-EE15F930CC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57281" y="8714358"/>
              <a:ext cx="101320" cy="102928"/>
            </a:xfrm>
            <a:custGeom>
              <a:avLst/>
              <a:gdLst>
                <a:gd name="T0" fmla="*/ 233 w 258"/>
                <a:gd name="T1" fmla="*/ 258 h 258"/>
                <a:gd name="T2" fmla="*/ 26 w 258"/>
                <a:gd name="T3" fmla="*/ 258 h 258"/>
                <a:gd name="T4" fmla="*/ 0 w 258"/>
                <a:gd name="T5" fmla="*/ 232 h 258"/>
                <a:gd name="T6" fmla="*/ 0 w 258"/>
                <a:gd name="T7" fmla="*/ 25 h 258"/>
                <a:gd name="T8" fmla="*/ 26 w 258"/>
                <a:gd name="T9" fmla="*/ 0 h 258"/>
                <a:gd name="T10" fmla="*/ 233 w 258"/>
                <a:gd name="T11" fmla="*/ 0 h 258"/>
                <a:gd name="T12" fmla="*/ 258 w 258"/>
                <a:gd name="T13" fmla="*/ 25 h 258"/>
                <a:gd name="T14" fmla="*/ 258 w 258"/>
                <a:gd name="T15" fmla="*/ 232 h 258"/>
                <a:gd name="T16" fmla="*/ 233 w 258"/>
                <a:gd name="T17" fmla="*/ 258 h 258"/>
                <a:gd name="T18" fmla="*/ 51 w 258"/>
                <a:gd name="T19" fmla="*/ 207 h 258"/>
                <a:gd name="T20" fmla="*/ 208 w 258"/>
                <a:gd name="T21" fmla="*/ 207 h 258"/>
                <a:gd name="T22" fmla="*/ 208 w 258"/>
                <a:gd name="T23" fmla="*/ 50 h 258"/>
                <a:gd name="T24" fmla="*/ 51 w 258"/>
                <a:gd name="T25" fmla="*/ 50 h 258"/>
                <a:gd name="T26" fmla="*/ 51 w 258"/>
                <a:gd name="T27" fmla="*/ 207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8" h="258">
                  <a:moveTo>
                    <a:pt x="233" y="258"/>
                  </a:moveTo>
                  <a:cubicBezTo>
                    <a:pt x="26" y="258"/>
                    <a:pt x="26" y="258"/>
                    <a:pt x="26" y="258"/>
                  </a:cubicBezTo>
                  <a:cubicBezTo>
                    <a:pt x="12" y="258"/>
                    <a:pt x="0" y="246"/>
                    <a:pt x="0" y="232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233" y="0"/>
                    <a:pt x="233" y="0"/>
                    <a:pt x="233" y="0"/>
                  </a:cubicBezTo>
                  <a:cubicBezTo>
                    <a:pt x="247" y="0"/>
                    <a:pt x="258" y="11"/>
                    <a:pt x="258" y="25"/>
                  </a:cubicBezTo>
                  <a:cubicBezTo>
                    <a:pt x="258" y="232"/>
                    <a:pt x="258" y="232"/>
                    <a:pt x="258" y="232"/>
                  </a:cubicBezTo>
                  <a:cubicBezTo>
                    <a:pt x="258" y="246"/>
                    <a:pt x="247" y="258"/>
                    <a:pt x="233" y="258"/>
                  </a:cubicBezTo>
                  <a:close/>
                  <a:moveTo>
                    <a:pt x="51" y="207"/>
                  </a:moveTo>
                  <a:cubicBezTo>
                    <a:pt x="208" y="207"/>
                    <a:pt x="208" y="207"/>
                    <a:pt x="208" y="207"/>
                  </a:cubicBezTo>
                  <a:cubicBezTo>
                    <a:pt x="208" y="50"/>
                    <a:pt x="208" y="50"/>
                    <a:pt x="208" y="50"/>
                  </a:cubicBezTo>
                  <a:cubicBezTo>
                    <a:pt x="51" y="50"/>
                    <a:pt x="51" y="50"/>
                    <a:pt x="51" y="50"/>
                  </a:cubicBezTo>
                  <a:lnTo>
                    <a:pt x="51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25" name="Freeform 858">
              <a:extLst>
                <a:ext uri="{FF2B5EF4-FFF2-40B4-BE49-F238E27FC236}">
                  <a16:creationId xmlns:a16="http://schemas.microsoft.com/office/drawing/2014/main" id="{F22F86FF-C454-03A6-FF1C-3F46C7CEE5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08455" y="8558359"/>
              <a:ext cx="102928" cy="102928"/>
            </a:xfrm>
            <a:custGeom>
              <a:avLst/>
              <a:gdLst>
                <a:gd name="T0" fmla="*/ 233 w 258"/>
                <a:gd name="T1" fmla="*/ 258 h 258"/>
                <a:gd name="T2" fmla="*/ 26 w 258"/>
                <a:gd name="T3" fmla="*/ 258 h 258"/>
                <a:gd name="T4" fmla="*/ 0 w 258"/>
                <a:gd name="T5" fmla="*/ 233 h 258"/>
                <a:gd name="T6" fmla="*/ 0 w 258"/>
                <a:gd name="T7" fmla="*/ 26 h 258"/>
                <a:gd name="T8" fmla="*/ 26 w 258"/>
                <a:gd name="T9" fmla="*/ 0 h 258"/>
                <a:gd name="T10" fmla="*/ 233 w 258"/>
                <a:gd name="T11" fmla="*/ 0 h 258"/>
                <a:gd name="T12" fmla="*/ 258 w 258"/>
                <a:gd name="T13" fmla="*/ 26 h 258"/>
                <a:gd name="T14" fmla="*/ 258 w 258"/>
                <a:gd name="T15" fmla="*/ 233 h 258"/>
                <a:gd name="T16" fmla="*/ 233 w 258"/>
                <a:gd name="T17" fmla="*/ 258 h 258"/>
                <a:gd name="T18" fmla="*/ 51 w 258"/>
                <a:gd name="T19" fmla="*/ 207 h 258"/>
                <a:gd name="T20" fmla="*/ 207 w 258"/>
                <a:gd name="T21" fmla="*/ 207 h 258"/>
                <a:gd name="T22" fmla="*/ 207 w 258"/>
                <a:gd name="T23" fmla="*/ 51 h 258"/>
                <a:gd name="T24" fmla="*/ 51 w 258"/>
                <a:gd name="T25" fmla="*/ 51 h 258"/>
                <a:gd name="T26" fmla="*/ 51 w 258"/>
                <a:gd name="T27" fmla="*/ 207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8" h="258">
                  <a:moveTo>
                    <a:pt x="233" y="258"/>
                  </a:moveTo>
                  <a:cubicBezTo>
                    <a:pt x="26" y="258"/>
                    <a:pt x="26" y="258"/>
                    <a:pt x="26" y="258"/>
                  </a:cubicBezTo>
                  <a:cubicBezTo>
                    <a:pt x="12" y="258"/>
                    <a:pt x="0" y="247"/>
                    <a:pt x="0" y="233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233" y="0"/>
                    <a:pt x="233" y="0"/>
                    <a:pt x="233" y="0"/>
                  </a:cubicBezTo>
                  <a:cubicBezTo>
                    <a:pt x="247" y="0"/>
                    <a:pt x="258" y="12"/>
                    <a:pt x="258" y="26"/>
                  </a:cubicBezTo>
                  <a:cubicBezTo>
                    <a:pt x="258" y="233"/>
                    <a:pt x="258" y="233"/>
                    <a:pt x="258" y="233"/>
                  </a:cubicBezTo>
                  <a:cubicBezTo>
                    <a:pt x="258" y="247"/>
                    <a:pt x="247" y="258"/>
                    <a:pt x="233" y="258"/>
                  </a:cubicBezTo>
                  <a:close/>
                  <a:moveTo>
                    <a:pt x="51" y="207"/>
                  </a:moveTo>
                  <a:cubicBezTo>
                    <a:pt x="207" y="207"/>
                    <a:pt x="207" y="207"/>
                    <a:pt x="207" y="207"/>
                  </a:cubicBezTo>
                  <a:cubicBezTo>
                    <a:pt x="207" y="51"/>
                    <a:pt x="207" y="51"/>
                    <a:pt x="207" y="51"/>
                  </a:cubicBezTo>
                  <a:cubicBezTo>
                    <a:pt x="51" y="51"/>
                    <a:pt x="51" y="51"/>
                    <a:pt x="51" y="51"/>
                  </a:cubicBezTo>
                  <a:lnTo>
                    <a:pt x="51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26" name="Freeform 859">
              <a:extLst>
                <a:ext uri="{FF2B5EF4-FFF2-40B4-BE49-F238E27FC236}">
                  <a16:creationId xmlns:a16="http://schemas.microsoft.com/office/drawing/2014/main" id="{DFD4C4D9-4661-F112-D787-A5AE2FBB4D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08455" y="8714358"/>
              <a:ext cx="102928" cy="102928"/>
            </a:xfrm>
            <a:custGeom>
              <a:avLst/>
              <a:gdLst>
                <a:gd name="T0" fmla="*/ 233 w 258"/>
                <a:gd name="T1" fmla="*/ 258 h 258"/>
                <a:gd name="T2" fmla="*/ 26 w 258"/>
                <a:gd name="T3" fmla="*/ 258 h 258"/>
                <a:gd name="T4" fmla="*/ 0 w 258"/>
                <a:gd name="T5" fmla="*/ 232 h 258"/>
                <a:gd name="T6" fmla="*/ 0 w 258"/>
                <a:gd name="T7" fmla="*/ 25 h 258"/>
                <a:gd name="T8" fmla="*/ 26 w 258"/>
                <a:gd name="T9" fmla="*/ 0 h 258"/>
                <a:gd name="T10" fmla="*/ 233 w 258"/>
                <a:gd name="T11" fmla="*/ 0 h 258"/>
                <a:gd name="T12" fmla="*/ 258 w 258"/>
                <a:gd name="T13" fmla="*/ 25 h 258"/>
                <a:gd name="T14" fmla="*/ 258 w 258"/>
                <a:gd name="T15" fmla="*/ 232 h 258"/>
                <a:gd name="T16" fmla="*/ 233 w 258"/>
                <a:gd name="T17" fmla="*/ 258 h 258"/>
                <a:gd name="T18" fmla="*/ 51 w 258"/>
                <a:gd name="T19" fmla="*/ 207 h 258"/>
                <a:gd name="T20" fmla="*/ 207 w 258"/>
                <a:gd name="T21" fmla="*/ 207 h 258"/>
                <a:gd name="T22" fmla="*/ 207 w 258"/>
                <a:gd name="T23" fmla="*/ 50 h 258"/>
                <a:gd name="T24" fmla="*/ 51 w 258"/>
                <a:gd name="T25" fmla="*/ 50 h 258"/>
                <a:gd name="T26" fmla="*/ 51 w 258"/>
                <a:gd name="T27" fmla="*/ 207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8" h="258">
                  <a:moveTo>
                    <a:pt x="233" y="258"/>
                  </a:moveTo>
                  <a:cubicBezTo>
                    <a:pt x="26" y="258"/>
                    <a:pt x="26" y="258"/>
                    <a:pt x="26" y="258"/>
                  </a:cubicBezTo>
                  <a:cubicBezTo>
                    <a:pt x="12" y="258"/>
                    <a:pt x="0" y="246"/>
                    <a:pt x="0" y="232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233" y="0"/>
                    <a:pt x="233" y="0"/>
                    <a:pt x="233" y="0"/>
                  </a:cubicBezTo>
                  <a:cubicBezTo>
                    <a:pt x="247" y="0"/>
                    <a:pt x="258" y="11"/>
                    <a:pt x="258" y="25"/>
                  </a:cubicBezTo>
                  <a:cubicBezTo>
                    <a:pt x="258" y="232"/>
                    <a:pt x="258" y="232"/>
                    <a:pt x="258" y="232"/>
                  </a:cubicBezTo>
                  <a:cubicBezTo>
                    <a:pt x="258" y="246"/>
                    <a:pt x="247" y="258"/>
                    <a:pt x="233" y="258"/>
                  </a:cubicBezTo>
                  <a:close/>
                  <a:moveTo>
                    <a:pt x="51" y="207"/>
                  </a:moveTo>
                  <a:cubicBezTo>
                    <a:pt x="207" y="207"/>
                    <a:pt x="207" y="207"/>
                    <a:pt x="207" y="207"/>
                  </a:cubicBezTo>
                  <a:cubicBezTo>
                    <a:pt x="207" y="50"/>
                    <a:pt x="207" y="50"/>
                    <a:pt x="207" y="50"/>
                  </a:cubicBezTo>
                  <a:cubicBezTo>
                    <a:pt x="51" y="50"/>
                    <a:pt x="51" y="50"/>
                    <a:pt x="51" y="50"/>
                  </a:cubicBezTo>
                  <a:lnTo>
                    <a:pt x="51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27" name="Freeform 860">
              <a:extLst>
                <a:ext uri="{FF2B5EF4-FFF2-40B4-BE49-F238E27FC236}">
                  <a16:creationId xmlns:a16="http://schemas.microsoft.com/office/drawing/2014/main" id="{CD65D888-6D4B-D88E-D9FA-B3AD21FE42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61239" y="8558359"/>
              <a:ext cx="102928" cy="102928"/>
            </a:xfrm>
            <a:custGeom>
              <a:avLst/>
              <a:gdLst>
                <a:gd name="T0" fmla="*/ 233 w 258"/>
                <a:gd name="T1" fmla="*/ 258 h 258"/>
                <a:gd name="T2" fmla="*/ 26 w 258"/>
                <a:gd name="T3" fmla="*/ 258 h 258"/>
                <a:gd name="T4" fmla="*/ 0 w 258"/>
                <a:gd name="T5" fmla="*/ 233 h 258"/>
                <a:gd name="T6" fmla="*/ 0 w 258"/>
                <a:gd name="T7" fmla="*/ 26 h 258"/>
                <a:gd name="T8" fmla="*/ 26 w 258"/>
                <a:gd name="T9" fmla="*/ 0 h 258"/>
                <a:gd name="T10" fmla="*/ 233 w 258"/>
                <a:gd name="T11" fmla="*/ 0 h 258"/>
                <a:gd name="T12" fmla="*/ 258 w 258"/>
                <a:gd name="T13" fmla="*/ 26 h 258"/>
                <a:gd name="T14" fmla="*/ 258 w 258"/>
                <a:gd name="T15" fmla="*/ 233 h 258"/>
                <a:gd name="T16" fmla="*/ 233 w 258"/>
                <a:gd name="T17" fmla="*/ 258 h 258"/>
                <a:gd name="T18" fmla="*/ 51 w 258"/>
                <a:gd name="T19" fmla="*/ 207 h 258"/>
                <a:gd name="T20" fmla="*/ 207 w 258"/>
                <a:gd name="T21" fmla="*/ 207 h 258"/>
                <a:gd name="T22" fmla="*/ 207 w 258"/>
                <a:gd name="T23" fmla="*/ 51 h 258"/>
                <a:gd name="T24" fmla="*/ 51 w 258"/>
                <a:gd name="T25" fmla="*/ 51 h 258"/>
                <a:gd name="T26" fmla="*/ 51 w 258"/>
                <a:gd name="T27" fmla="*/ 207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8" h="258">
                  <a:moveTo>
                    <a:pt x="233" y="258"/>
                  </a:moveTo>
                  <a:cubicBezTo>
                    <a:pt x="26" y="258"/>
                    <a:pt x="26" y="258"/>
                    <a:pt x="26" y="258"/>
                  </a:cubicBezTo>
                  <a:cubicBezTo>
                    <a:pt x="12" y="258"/>
                    <a:pt x="0" y="247"/>
                    <a:pt x="0" y="233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233" y="0"/>
                    <a:pt x="233" y="0"/>
                    <a:pt x="233" y="0"/>
                  </a:cubicBezTo>
                  <a:cubicBezTo>
                    <a:pt x="247" y="0"/>
                    <a:pt x="258" y="12"/>
                    <a:pt x="258" y="26"/>
                  </a:cubicBezTo>
                  <a:cubicBezTo>
                    <a:pt x="258" y="233"/>
                    <a:pt x="258" y="233"/>
                    <a:pt x="258" y="233"/>
                  </a:cubicBezTo>
                  <a:cubicBezTo>
                    <a:pt x="258" y="247"/>
                    <a:pt x="247" y="258"/>
                    <a:pt x="233" y="258"/>
                  </a:cubicBezTo>
                  <a:close/>
                  <a:moveTo>
                    <a:pt x="51" y="207"/>
                  </a:moveTo>
                  <a:cubicBezTo>
                    <a:pt x="207" y="207"/>
                    <a:pt x="207" y="207"/>
                    <a:pt x="207" y="207"/>
                  </a:cubicBezTo>
                  <a:cubicBezTo>
                    <a:pt x="207" y="51"/>
                    <a:pt x="207" y="51"/>
                    <a:pt x="207" y="51"/>
                  </a:cubicBezTo>
                  <a:cubicBezTo>
                    <a:pt x="51" y="51"/>
                    <a:pt x="51" y="51"/>
                    <a:pt x="51" y="51"/>
                  </a:cubicBezTo>
                  <a:lnTo>
                    <a:pt x="51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28" name="Freeform 861">
              <a:extLst>
                <a:ext uri="{FF2B5EF4-FFF2-40B4-BE49-F238E27FC236}">
                  <a16:creationId xmlns:a16="http://schemas.microsoft.com/office/drawing/2014/main" id="{BB2C2AE2-0B5F-EF68-0462-3293F7C1DB5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61239" y="8714358"/>
              <a:ext cx="102928" cy="102928"/>
            </a:xfrm>
            <a:custGeom>
              <a:avLst/>
              <a:gdLst>
                <a:gd name="T0" fmla="*/ 233 w 258"/>
                <a:gd name="T1" fmla="*/ 258 h 258"/>
                <a:gd name="T2" fmla="*/ 26 w 258"/>
                <a:gd name="T3" fmla="*/ 258 h 258"/>
                <a:gd name="T4" fmla="*/ 0 w 258"/>
                <a:gd name="T5" fmla="*/ 232 h 258"/>
                <a:gd name="T6" fmla="*/ 0 w 258"/>
                <a:gd name="T7" fmla="*/ 25 h 258"/>
                <a:gd name="T8" fmla="*/ 26 w 258"/>
                <a:gd name="T9" fmla="*/ 0 h 258"/>
                <a:gd name="T10" fmla="*/ 233 w 258"/>
                <a:gd name="T11" fmla="*/ 0 h 258"/>
                <a:gd name="T12" fmla="*/ 258 w 258"/>
                <a:gd name="T13" fmla="*/ 25 h 258"/>
                <a:gd name="T14" fmla="*/ 258 w 258"/>
                <a:gd name="T15" fmla="*/ 232 h 258"/>
                <a:gd name="T16" fmla="*/ 233 w 258"/>
                <a:gd name="T17" fmla="*/ 258 h 258"/>
                <a:gd name="T18" fmla="*/ 51 w 258"/>
                <a:gd name="T19" fmla="*/ 207 h 258"/>
                <a:gd name="T20" fmla="*/ 207 w 258"/>
                <a:gd name="T21" fmla="*/ 207 h 258"/>
                <a:gd name="T22" fmla="*/ 207 w 258"/>
                <a:gd name="T23" fmla="*/ 50 h 258"/>
                <a:gd name="T24" fmla="*/ 51 w 258"/>
                <a:gd name="T25" fmla="*/ 50 h 258"/>
                <a:gd name="T26" fmla="*/ 51 w 258"/>
                <a:gd name="T27" fmla="*/ 207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8" h="258">
                  <a:moveTo>
                    <a:pt x="233" y="258"/>
                  </a:moveTo>
                  <a:cubicBezTo>
                    <a:pt x="26" y="258"/>
                    <a:pt x="26" y="258"/>
                    <a:pt x="26" y="258"/>
                  </a:cubicBezTo>
                  <a:cubicBezTo>
                    <a:pt x="12" y="258"/>
                    <a:pt x="0" y="246"/>
                    <a:pt x="0" y="232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233" y="0"/>
                    <a:pt x="233" y="0"/>
                    <a:pt x="233" y="0"/>
                  </a:cubicBezTo>
                  <a:cubicBezTo>
                    <a:pt x="247" y="0"/>
                    <a:pt x="258" y="11"/>
                    <a:pt x="258" y="25"/>
                  </a:cubicBezTo>
                  <a:cubicBezTo>
                    <a:pt x="258" y="232"/>
                    <a:pt x="258" y="232"/>
                    <a:pt x="258" y="232"/>
                  </a:cubicBezTo>
                  <a:cubicBezTo>
                    <a:pt x="258" y="246"/>
                    <a:pt x="247" y="258"/>
                    <a:pt x="233" y="258"/>
                  </a:cubicBezTo>
                  <a:close/>
                  <a:moveTo>
                    <a:pt x="51" y="207"/>
                  </a:moveTo>
                  <a:cubicBezTo>
                    <a:pt x="207" y="207"/>
                    <a:pt x="207" y="207"/>
                    <a:pt x="207" y="207"/>
                  </a:cubicBezTo>
                  <a:cubicBezTo>
                    <a:pt x="207" y="50"/>
                    <a:pt x="207" y="50"/>
                    <a:pt x="207" y="50"/>
                  </a:cubicBezTo>
                  <a:cubicBezTo>
                    <a:pt x="51" y="50"/>
                    <a:pt x="51" y="50"/>
                    <a:pt x="51" y="50"/>
                  </a:cubicBezTo>
                  <a:lnTo>
                    <a:pt x="51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29" name="Freeform 862">
              <a:extLst>
                <a:ext uri="{FF2B5EF4-FFF2-40B4-BE49-F238E27FC236}">
                  <a16:creationId xmlns:a16="http://schemas.microsoft.com/office/drawing/2014/main" id="{6167C898-D4B9-F3F5-0664-FA93465BAE9C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8972" y="8537451"/>
              <a:ext cx="107753" cy="91670"/>
            </a:xfrm>
            <a:custGeom>
              <a:avLst/>
              <a:gdLst>
                <a:gd name="T0" fmla="*/ 103 w 269"/>
                <a:gd name="T1" fmla="*/ 231 h 231"/>
                <a:gd name="T2" fmla="*/ 103 w 269"/>
                <a:gd name="T3" fmla="*/ 231 h 231"/>
                <a:gd name="T4" fmla="*/ 83 w 269"/>
                <a:gd name="T5" fmla="*/ 220 h 231"/>
                <a:gd name="T6" fmla="*/ 8 w 269"/>
                <a:gd name="T7" fmla="*/ 116 h 231"/>
                <a:gd name="T8" fmla="*/ 14 w 269"/>
                <a:gd name="T9" fmla="*/ 81 h 231"/>
                <a:gd name="T10" fmla="*/ 49 w 269"/>
                <a:gd name="T11" fmla="*/ 87 h 231"/>
                <a:gd name="T12" fmla="*/ 104 w 269"/>
                <a:gd name="T13" fmla="*/ 163 h 231"/>
                <a:gd name="T14" fmla="*/ 220 w 269"/>
                <a:gd name="T15" fmla="*/ 14 h 231"/>
                <a:gd name="T16" fmla="*/ 256 w 269"/>
                <a:gd name="T17" fmla="*/ 9 h 231"/>
                <a:gd name="T18" fmla="*/ 260 w 269"/>
                <a:gd name="T19" fmla="*/ 45 h 231"/>
                <a:gd name="T20" fmla="*/ 124 w 269"/>
                <a:gd name="T21" fmla="*/ 221 h 231"/>
                <a:gd name="T22" fmla="*/ 103 w 269"/>
                <a:gd name="T23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9" h="231">
                  <a:moveTo>
                    <a:pt x="103" y="231"/>
                  </a:moveTo>
                  <a:cubicBezTo>
                    <a:pt x="103" y="231"/>
                    <a:pt x="103" y="231"/>
                    <a:pt x="103" y="231"/>
                  </a:cubicBezTo>
                  <a:cubicBezTo>
                    <a:pt x="95" y="231"/>
                    <a:pt x="88" y="227"/>
                    <a:pt x="83" y="220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0" y="105"/>
                    <a:pt x="3" y="89"/>
                    <a:pt x="14" y="81"/>
                  </a:cubicBezTo>
                  <a:cubicBezTo>
                    <a:pt x="25" y="73"/>
                    <a:pt x="41" y="75"/>
                    <a:pt x="49" y="87"/>
                  </a:cubicBezTo>
                  <a:cubicBezTo>
                    <a:pt x="104" y="163"/>
                    <a:pt x="104" y="163"/>
                    <a:pt x="104" y="163"/>
                  </a:cubicBezTo>
                  <a:cubicBezTo>
                    <a:pt x="220" y="14"/>
                    <a:pt x="220" y="14"/>
                    <a:pt x="220" y="14"/>
                  </a:cubicBezTo>
                  <a:cubicBezTo>
                    <a:pt x="229" y="2"/>
                    <a:pt x="245" y="0"/>
                    <a:pt x="256" y="9"/>
                  </a:cubicBezTo>
                  <a:cubicBezTo>
                    <a:pt x="267" y="18"/>
                    <a:pt x="269" y="34"/>
                    <a:pt x="260" y="45"/>
                  </a:cubicBezTo>
                  <a:cubicBezTo>
                    <a:pt x="124" y="221"/>
                    <a:pt x="124" y="221"/>
                    <a:pt x="124" y="221"/>
                  </a:cubicBezTo>
                  <a:cubicBezTo>
                    <a:pt x="119" y="227"/>
                    <a:pt x="111" y="231"/>
                    <a:pt x="103" y="2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30" name="Freeform 863">
              <a:extLst>
                <a:ext uri="{FF2B5EF4-FFF2-40B4-BE49-F238E27FC236}">
                  <a16:creationId xmlns:a16="http://schemas.microsoft.com/office/drawing/2014/main" id="{96A4D06F-9109-251C-D783-994128708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70147" y="8537451"/>
              <a:ext cx="107753" cy="91670"/>
            </a:xfrm>
            <a:custGeom>
              <a:avLst/>
              <a:gdLst>
                <a:gd name="T0" fmla="*/ 103 w 269"/>
                <a:gd name="T1" fmla="*/ 231 h 231"/>
                <a:gd name="T2" fmla="*/ 103 w 269"/>
                <a:gd name="T3" fmla="*/ 231 h 231"/>
                <a:gd name="T4" fmla="*/ 83 w 269"/>
                <a:gd name="T5" fmla="*/ 220 h 231"/>
                <a:gd name="T6" fmla="*/ 8 w 269"/>
                <a:gd name="T7" fmla="*/ 116 h 231"/>
                <a:gd name="T8" fmla="*/ 14 w 269"/>
                <a:gd name="T9" fmla="*/ 81 h 231"/>
                <a:gd name="T10" fmla="*/ 49 w 269"/>
                <a:gd name="T11" fmla="*/ 87 h 231"/>
                <a:gd name="T12" fmla="*/ 104 w 269"/>
                <a:gd name="T13" fmla="*/ 163 h 231"/>
                <a:gd name="T14" fmla="*/ 220 w 269"/>
                <a:gd name="T15" fmla="*/ 14 h 231"/>
                <a:gd name="T16" fmla="*/ 256 w 269"/>
                <a:gd name="T17" fmla="*/ 9 h 231"/>
                <a:gd name="T18" fmla="*/ 260 w 269"/>
                <a:gd name="T19" fmla="*/ 45 h 231"/>
                <a:gd name="T20" fmla="*/ 123 w 269"/>
                <a:gd name="T21" fmla="*/ 221 h 231"/>
                <a:gd name="T22" fmla="*/ 103 w 269"/>
                <a:gd name="T23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9" h="231">
                  <a:moveTo>
                    <a:pt x="103" y="231"/>
                  </a:moveTo>
                  <a:cubicBezTo>
                    <a:pt x="103" y="231"/>
                    <a:pt x="103" y="231"/>
                    <a:pt x="103" y="231"/>
                  </a:cubicBezTo>
                  <a:cubicBezTo>
                    <a:pt x="95" y="231"/>
                    <a:pt x="87" y="227"/>
                    <a:pt x="83" y="220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0" y="105"/>
                    <a:pt x="3" y="89"/>
                    <a:pt x="14" y="81"/>
                  </a:cubicBezTo>
                  <a:cubicBezTo>
                    <a:pt x="25" y="73"/>
                    <a:pt x="41" y="75"/>
                    <a:pt x="49" y="87"/>
                  </a:cubicBezTo>
                  <a:cubicBezTo>
                    <a:pt x="104" y="163"/>
                    <a:pt x="104" y="163"/>
                    <a:pt x="104" y="163"/>
                  </a:cubicBezTo>
                  <a:cubicBezTo>
                    <a:pt x="220" y="14"/>
                    <a:pt x="220" y="14"/>
                    <a:pt x="220" y="14"/>
                  </a:cubicBezTo>
                  <a:cubicBezTo>
                    <a:pt x="229" y="2"/>
                    <a:pt x="245" y="0"/>
                    <a:pt x="256" y="9"/>
                  </a:cubicBezTo>
                  <a:cubicBezTo>
                    <a:pt x="267" y="18"/>
                    <a:pt x="269" y="34"/>
                    <a:pt x="260" y="45"/>
                  </a:cubicBezTo>
                  <a:cubicBezTo>
                    <a:pt x="123" y="221"/>
                    <a:pt x="123" y="221"/>
                    <a:pt x="123" y="221"/>
                  </a:cubicBezTo>
                  <a:cubicBezTo>
                    <a:pt x="119" y="227"/>
                    <a:pt x="111" y="231"/>
                    <a:pt x="103" y="2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</p:grpSp>
      <p:sp>
        <p:nvSpPr>
          <p:cNvPr id="166" name="Espace réservé du texte 25">
            <a:extLst>
              <a:ext uri="{FF2B5EF4-FFF2-40B4-BE49-F238E27FC236}">
                <a16:creationId xmlns:a16="http://schemas.microsoft.com/office/drawing/2014/main" id="{D87BC1CC-B699-5062-B133-1FC64C3B2835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1893795" y="1597770"/>
            <a:ext cx="3006207" cy="30927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216000" indent="0">
              <a:buNone/>
              <a:defRPr/>
            </a:lvl2pPr>
            <a:lvl3pPr marL="434250" indent="0">
              <a:buNone/>
              <a:defRPr/>
            </a:lvl3pPr>
            <a:lvl4pPr marL="722250" indent="0">
              <a:buNone/>
              <a:defRPr/>
            </a:lvl4pPr>
          </a:lstStyle>
          <a:p>
            <a:pPr lvl="0"/>
            <a:r>
              <a:rPr lang="en-GB" noProof="1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1471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7117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F798E53-107F-468D-A86A-B9E27C8FB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591" y="403557"/>
            <a:ext cx="10442574" cy="4708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GB" noProof="0"/>
              <a:t>Click to edit master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DB9AE21-8DC6-E9FC-B186-C000B8A0D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0591" y="162877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9BABC64-CACE-854F-A758-87546FE6E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2000" y="6774943"/>
            <a:ext cx="12204000" cy="108000"/>
          </a:xfrm>
          <a:prstGeom prst="rect">
            <a:avLst/>
          </a:prstGeom>
          <a:gradFill>
            <a:gsLst>
              <a:gs pos="12000">
                <a:srgbClr val="8B1D82"/>
              </a:gs>
              <a:gs pos="0">
                <a:srgbClr val="4D1D82"/>
              </a:gs>
              <a:gs pos="29000">
                <a:srgbClr val="CF022B"/>
              </a:gs>
              <a:gs pos="100000">
                <a:srgbClr val="F07D00"/>
              </a:gs>
            </a:gsLst>
            <a:lin ang="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b="1" i="0">
              <a:latin typeface="Tahoma" panose="020B0604030504040204" pitchFamily="34" charset="0"/>
            </a:endParaRPr>
          </a:p>
        </p:txBody>
      </p:sp>
      <p:pic>
        <p:nvPicPr>
          <p:cNvPr id="3" name="Graphique 8">
            <a:extLst>
              <a:ext uri="{FF2B5EF4-FFF2-40B4-BE49-F238E27FC236}">
                <a16:creationId xmlns:a16="http://schemas.microsoft.com/office/drawing/2014/main" id="{35536046-C2EE-5BFC-668A-F85788AEF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71037" y="6299014"/>
            <a:ext cx="1489124" cy="1895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6CFC82-76EF-4436-7D37-BD3760E60DCA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57340"/>
            <a:ext cx="1030288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BE" sz="900">
                <a:solidFill>
                  <a:srgbClr val="CF022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C2 - Restricted use </a:t>
            </a:r>
          </a:p>
        </p:txBody>
      </p:sp>
    </p:spTree>
    <p:extLst>
      <p:ext uri="{BB962C8B-B14F-4D97-AF65-F5344CB8AC3E}">
        <p14:creationId xmlns:p14="http://schemas.microsoft.com/office/powerpoint/2010/main" val="2780900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l" defTabSz="914400" rtl="0" eaLnBrk="1" latinLnBrk="0" hangingPunct="1">
        <a:lnSpc>
          <a:spcPct val="90000"/>
        </a:lnSpc>
        <a:spcBef>
          <a:spcPts val="0"/>
        </a:spcBef>
        <a:buNone/>
        <a:defRPr sz="3400" b="0" i="0" kern="1200">
          <a:solidFill>
            <a:srgbClr val="2A1449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100000"/>
        </a:lnSpc>
        <a:spcBef>
          <a:spcPts val="500"/>
        </a:spcBef>
        <a:spcAft>
          <a:spcPts val="50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lang="fr-FR" sz="1800" b="0" i="0" kern="120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432000" indent="-216000" algn="l" defTabSz="914400" rtl="0" eaLnBrk="1" latinLnBrk="0" hangingPunct="1">
        <a:lnSpc>
          <a:spcPct val="100000"/>
        </a:lnSpc>
        <a:spcBef>
          <a:spcPts val="500"/>
        </a:spcBef>
        <a:spcAft>
          <a:spcPts val="50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285750" algn="l" defTabSz="914400" rtl="0" eaLnBrk="1" latinLnBrk="0" hangingPunct="1">
        <a:lnSpc>
          <a:spcPct val="100000"/>
        </a:lnSpc>
        <a:spcBef>
          <a:spcPts val="500"/>
        </a:spcBef>
        <a:spcAft>
          <a:spcPts val="500"/>
        </a:spcAft>
        <a:buClr>
          <a:schemeClr val="tx1"/>
        </a:buClr>
        <a:buFont typeface="Arial" panose="020B0604020202020204" pitchFamily="34" charset="0"/>
        <a:buChar char="•"/>
        <a:defRPr lang="fr-FR" sz="1400" b="0" i="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1008000" indent="-285750" algn="l" defTabSz="261938" rtl="0" eaLnBrk="1" latinLnBrk="0" hangingPunct="1">
        <a:lnSpc>
          <a:spcPct val="100000"/>
        </a:lnSpc>
        <a:spcBef>
          <a:spcPts val="500"/>
        </a:spcBef>
        <a:spcAft>
          <a:spcPts val="500"/>
        </a:spcAft>
        <a:buClr>
          <a:schemeClr val="tx1"/>
        </a:buClr>
        <a:buFont typeface="Arial" panose="020B0604020202020204" pitchFamily="34" charset="0"/>
        <a:buChar char="•"/>
        <a:tabLst>
          <a:tab pos="2601913" algn="l"/>
        </a:tabLst>
        <a:defRPr lang="fr-FR" sz="1200" b="0" i="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1450" indent="-171450" algn="l" defTabSz="914400" rtl="0" eaLnBrk="1" latinLnBrk="0" hangingPunct="1">
        <a:lnSpc>
          <a:spcPct val="10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lang="fr-FR" sz="12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2432">
          <p15:clr>
            <a:srgbClr val="F26B43"/>
          </p15:clr>
        </p15:guide>
        <p15:guide id="4" pos="347">
          <p15:clr>
            <a:srgbClr val="F26B43"/>
          </p15:clr>
        </p15:guide>
        <p15:guide id="8" orient="horz" pos="1026">
          <p15:clr>
            <a:srgbClr val="F26B43"/>
          </p15:clr>
        </p15:guide>
        <p15:guide id="10" orient="horz" pos="4088">
          <p15:clr>
            <a:srgbClr val="F26B43"/>
          </p15:clr>
        </p15:guide>
        <p15:guide id="12" orient="horz" pos="595">
          <p15:clr>
            <a:srgbClr val="F26B43"/>
          </p15:clr>
        </p15:guide>
        <p15:guide id="13" orient="horz" pos="3838">
          <p15:clr>
            <a:srgbClr val="F26B43"/>
          </p15:clr>
        </p15:guide>
        <p15:guide id="14" orient="horz" pos="255">
          <p15:clr>
            <a:srgbClr val="F26B43"/>
          </p15:clr>
        </p15:guide>
        <p15:guide id="15" pos="3840">
          <p15:clr>
            <a:srgbClr val="F26B43"/>
          </p15:clr>
        </p15:guide>
        <p15:guide id="16" pos="2094">
          <p15:clr>
            <a:srgbClr val="F26B43"/>
          </p15:clr>
        </p15:guide>
        <p15:guide id="17" pos="5586">
          <p15:clr>
            <a:srgbClr val="F26B43"/>
          </p15:clr>
        </p15:guide>
        <p15:guide id="18" orient="horz" pos="3135">
          <p15:clr>
            <a:srgbClr val="F26B43"/>
          </p15:clr>
        </p15:guide>
        <p15:guide id="19" orient="horz" pos="172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268B0B98-BC7B-67EC-F86B-51930FE2A5F4}"/>
              </a:ext>
            </a:extLst>
          </p:cNvPr>
          <p:cNvSpPr/>
          <p:nvPr/>
        </p:nvSpPr>
        <p:spPr>
          <a:xfrm>
            <a:off x="576072" y="429768"/>
            <a:ext cx="10908792" cy="3456432"/>
          </a:xfrm>
          <a:prstGeom prst="rect">
            <a:avLst/>
          </a:prstGeom>
          <a:solidFill>
            <a:srgbClr val="A8D08D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E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F8BAC1-9BBF-DB96-A5C8-8137E736F3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019" y="685087"/>
            <a:ext cx="3018980" cy="3021532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235FC22-4781-309D-C61F-F6D2BE6F0C38}"/>
              </a:ext>
            </a:extLst>
          </p:cNvPr>
          <p:cNvSpPr/>
          <p:nvPr/>
        </p:nvSpPr>
        <p:spPr>
          <a:xfrm>
            <a:off x="576072" y="144472"/>
            <a:ext cx="10908792" cy="285296"/>
          </a:xfrm>
          <a:prstGeom prst="rect">
            <a:avLst/>
          </a:prstGeom>
          <a:solidFill>
            <a:schemeClr val="tx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E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99CA6F4-6901-4935-D67E-1CE50A35DE90}"/>
              </a:ext>
            </a:extLst>
          </p:cNvPr>
          <p:cNvSpPr/>
          <p:nvPr/>
        </p:nvSpPr>
        <p:spPr>
          <a:xfrm>
            <a:off x="576072" y="3886200"/>
            <a:ext cx="10908792" cy="2258568"/>
          </a:xfrm>
          <a:prstGeom prst="rect">
            <a:avLst/>
          </a:prstGeom>
          <a:solidFill>
            <a:srgbClr val="FFD13F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E" dirty="0">
              <a:solidFill>
                <a:schemeClr val="bg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33CFBEB-D04E-EDAA-B95B-09350CCBDA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1161" y="3584448"/>
            <a:ext cx="3782695" cy="553720"/>
          </a:xfrm>
          <a:prstGeom prst="rect">
            <a:avLst/>
          </a:prstGeom>
          <a:noFill/>
        </p:spPr>
      </p:pic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D9D6E9CF-59D1-4BDE-1086-7AFD9A3A6CC1}"/>
              </a:ext>
            </a:extLst>
          </p:cNvPr>
          <p:cNvSpPr txBox="1">
            <a:spLocks/>
          </p:cNvSpPr>
          <p:nvPr/>
        </p:nvSpPr>
        <p:spPr>
          <a:xfrm>
            <a:off x="3611881" y="4487972"/>
            <a:ext cx="4315968" cy="143733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tx1"/>
                </a:solidFill>
              </a:rPr>
              <a:t>General Presentation</a:t>
            </a:r>
          </a:p>
          <a:p>
            <a:pPr algn="ctr"/>
            <a:r>
              <a:rPr lang="en-GB" sz="2800" dirty="0">
                <a:solidFill>
                  <a:schemeClr val="tx1"/>
                </a:solidFill>
              </a:rPr>
              <a:t>-------------------------</a:t>
            </a:r>
          </a:p>
          <a:p>
            <a:pPr algn="ctr"/>
            <a:r>
              <a:rPr lang="en-GB" sz="1800" b="0" kern="1400" spc="-5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Automated Test with the Robot</a:t>
            </a:r>
            <a:endParaRPr lang="en-BE" sz="1800" b="0" kern="1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en-GB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9863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29668F-D944-C3FA-405F-13F8C2075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07B8B117-3F0C-A402-F3D8-B88A0F81A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831096" y="1380207"/>
            <a:ext cx="7130024" cy="1600737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1B62B38E-AE79-A6AA-154C-B2C27059D11C}"/>
              </a:ext>
            </a:extLst>
          </p:cNvPr>
          <p:cNvSpPr txBox="1">
            <a:spLocks/>
          </p:cNvSpPr>
          <p:nvPr/>
        </p:nvSpPr>
        <p:spPr>
          <a:xfrm>
            <a:off x="2115312" y="1942026"/>
            <a:ext cx="6845808" cy="103891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most complex part for the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the creation of the </a:t>
            </a:r>
            <a:r>
              <a:rPr lang="en-US" sz="12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Xpath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(or CSS).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Depending on the quality of the application, the construction of the </a:t>
            </a:r>
            <a:r>
              <a:rPr lang="en-US" sz="1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Xpath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can be very complex 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(for instance, in the case there is no ID or no Name).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► The </a:t>
            </a:r>
            <a:r>
              <a:rPr lang="en-US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detectGUI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() function can resolve this issue!</a:t>
            </a:r>
          </a:p>
          <a:p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3E8B0A77-ED7D-B949-CD8B-712E69276524}"/>
              </a:ext>
            </a:extLst>
          </p:cNvPr>
          <p:cNvSpPr txBox="1">
            <a:spLocks/>
          </p:cNvSpPr>
          <p:nvPr/>
        </p:nvSpPr>
        <p:spPr>
          <a:xfrm>
            <a:off x="2131066" y="1507366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AI to detect elements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0A8EB5E0-CF12-7AC9-9A96-B2FDABC014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6A49B052-A955-FAAA-C49A-0F4C05F7A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0009E67F-3DD6-1379-F7C1-3DAD6643E27B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D1A7C75-825B-9203-F5FE-1D09257EB797}"/>
              </a:ext>
            </a:extLst>
          </p:cNvPr>
          <p:cNvSpPr txBox="1"/>
          <p:nvPr/>
        </p:nvSpPr>
        <p:spPr>
          <a:xfrm>
            <a:off x="2605021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AI in the Robot</a:t>
            </a:r>
          </a:p>
        </p:txBody>
      </p:sp>
      <p:sp>
        <p:nvSpPr>
          <p:cNvPr id="3" name="Rounded Rectangle 12">
            <a:extLst>
              <a:ext uri="{FF2B5EF4-FFF2-40B4-BE49-F238E27FC236}">
                <a16:creationId xmlns:a16="http://schemas.microsoft.com/office/drawing/2014/main" id="{EBEB239D-5E48-D7BF-44A3-C9248B0FC8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293434" y="3208536"/>
            <a:ext cx="5006577" cy="2917944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7" name="Espace réservé du texte 25">
            <a:extLst>
              <a:ext uri="{FF2B5EF4-FFF2-40B4-BE49-F238E27FC236}">
                <a16:creationId xmlns:a16="http://schemas.microsoft.com/office/drawing/2014/main" id="{3A58350D-50DF-D7AD-FB43-CC05C6FDC71C}"/>
              </a:ext>
            </a:extLst>
          </p:cNvPr>
          <p:cNvSpPr txBox="1">
            <a:spLocks/>
          </p:cNvSpPr>
          <p:nvPr/>
        </p:nvSpPr>
        <p:spPr>
          <a:xfrm>
            <a:off x="577650" y="3725454"/>
            <a:ext cx="4460694" cy="230958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Before using the function, the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Administrator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must train the Robot to recognize an element (a field, a button, a checkbox, a menu…). The type of element is dynamic and depends on your project.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instance, on the CRIS project, we introduced the type HIDDEN to search for the signature of the hidden fields.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During the training, the Administrator plays the role of the Expert. He must be able to determine the best signature for the element by inspecting the web page.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Robot will analyze different patterns and provide the top 5 best solutions. Expert selects the best solution</a:t>
            </a:r>
          </a:p>
          <a:p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Espace réservé du texte 14">
            <a:extLst>
              <a:ext uri="{FF2B5EF4-FFF2-40B4-BE49-F238E27FC236}">
                <a16:creationId xmlns:a16="http://schemas.microsoft.com/office/drawing/2014/main" id="{49610250-825B-1DD1-8541-57E83CB3CF1E}"/>
              </a:ext>
            </a:extLst>
          </p:cNvPr>
          <p:cNvSpPr txBox="1">
            <a:spLocks/>
          </p:cNvSpPr>
          <p:nvPr/>
        </p:nvSpPr>
        <p:spPr>
          <a:xfrm>
            <a:off x="593404" y="3280831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Training of the Robot</a:t>
            </a:r>
          </a:p>
        </p:txBody>
      </p:sp>
      <p:sp>
        <p:nvSpPr>
          <p:cNvPr id="9" name="Rounded Rectangle 12">
            <a:extLst>
              <a:ext uri="{FF2B5EF4-FFF2-40B4-BE49-F238E27FC236}">
                <a16:creationId xmlns:a16="http://schemas.microsoft.com/office/drawing/2014/main" id="{9A9DD844-E451-1B79-B7DC-F0E35E309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5540254" y="3208536"/>
            <a:ext cx="6282937" cy="2917944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0" name="Espace réservé du texte 25">
            <a:extLst>
              <a:ext uri="{FF2B5EF4-FFF2-40B4-BE49-F238E27FC236}">
                <a16:creationId xmlns:a16="http://schemas.microsoft.com/office/drawing/2014/main" id="{9F34C4DF-1B66-8D18-B20E-CA2982A2A2AD}"/>
              </a:ext>
            </a:extLst>
          </p:cNvPr>
          <p:cNvSpPr txBox="1">
            <a:spLocks/>
          </p:cNvSpPr>
          <p:nvPr/>
        </p:nvSpPr>
        <p:spPr>
          <a:xfrm>
            <a:off x="5824470" y="3725454"/>
            <a:ext cx="5789879" cy="21724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Thanks to the statistics, the Robot is able to improve the quality of the ‘signature’.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E.g.: during the first training, the Robot detects that a button requires the class “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abc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”.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next time you train the Robot with a button, it will be able to ‘understand’ that the class is not relevant.</a:t>
            </a:r>
          </a:p>
          <a:p>
            <a:r>
              <a:rPr lang="en-US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Note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there are different strategies that you can put in place: a list of possible values or removing the attribute.</a:t>
            </a:r>
          </a:p>
          <a:p>
            <a:r>
              <a:rPr lang="en-US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► Example of use of the function: </a:t>
            </a:r>
            <a:r>
              <a:rPr lang="en-US" dirty="0" err="1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detectGUI</a:t>
            </a:r>
            <a:r>
              <a:rPr lang="en-US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(“button”, “Save”). </a:t>
            </a:r>
            <a:br>
              <a:rPr lang="en-US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result (</a:t>
            </a:r>
            <a:r>
              <a:rPr lang="en-US" dirty="0" err="1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Xpath</a:t>
            </a:r>
            <a:r>
              <a:rPr lang="en-US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will be stored in the variable $GUI</a:t>
            </a:r>
          </a:p>
          <a:p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Espace réservé du texte 14">
            <a:extLst>
              <a:ext uri="{FF2B5EF4-FFF2-40B4-BE49-F238E27FC236}">
                <a16:creationId xmlns:a16="http://schemas.microsoft.com/office/drawing/2014/main" id="{886AD95A-B66B-CC43-4B23-3B560003EE98}"/>
              </a:ext>
            </a:extLst>
          </p:cNvPr>
          <p:cNvSpPr txBox="1">
            <a:spLocks/>
          </p:cNvSpPr>
          <p:nvPr/>
        </p:nvSpPr>
        <p:spPr>
          <a:xfrm>
            <a:off x="5840225" y="3280831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Statistics</a:t>
            </a:r>
          </a:p>
        </p:txBody>
      </p:sp>
      <p:pic>
        <p:nvPicPr>
          <p:cNvPr id="13" name="Picture 12" descr="A person wearing a robot garment&#10;&#10;Description automatically generated">
            <a:extLst>
              <a:ext uri="{FF2B5EF4-FFF2-40B4-BE49-F238E27FC236}">
                <a16:creationId xmlns:a16="http://schemas.microsoft.com/office/drawing/2014/main" id="{A135840D-9032-E330-15EA-11F2E000EA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434" y="26036"/>
            <a:ext cx="1274400" cy="127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4598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340F56-E2F3-5F69-4B30-88CDF2E5F4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C12CE065-FE06-8687-BCC4-DB37073E0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1471647"/>
            <a:ext cx="9672056" cy="4362225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66924AE4-50C6-F437-E7B4-F7361FB21442}"/>
              </a:ext>
            </a:extLst>
          </p:cNvPr>
          <p:cNvSpPr txBox="1">
            <a:spLocks/>
          </p:cNvSpPr>
          <p:nvPr/>
        </p:nvSpPr>
        <p:spPr>
          <a:xfrm>
            <a:off x="1402080" y="2316930"/>
            <a:ext cx="8894064" cy="33340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Although the process is still in the prototyping phase, it is very promising.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idea is the possibility to define a technical request in a natural language (NLP)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“Wait a little bit”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will be transposed with the function pause(5)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“Wait for 2 seconds”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will be transposed with the function pause(2)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“Detect the button ‘Save’”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will be transposed with the function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detectGUI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(‘button’, ‘Save’)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process could reduce drastically the learning curve of the tool!</a:t>
            </a: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EBFE4928-1D76-EFAD-378A-DBFAF812657A}"/>
              </a:ext>
            </a:extLst>
          </p:cNvPr>
          <p:cNvSpPr txBox="1">
            <a:spLocks/>
          </p:cNvSpPr>
          <p:nvPr/>
        </p:nvSpPr>
        <p:spPr>
          <a:xfrm>
            <a:off x="1417834" y="1818262"/>
            <a:ext cx="4836662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Natural language to write the scenario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EFBCE45B-34FC-FC21-CE32-8DAA39646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6C7C7D44-8058-60E7-2C84-47A038E2F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A602B6D3-2A1C-7559-1CB3-04C27607E141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BC02A7C-E031-0C8B-FB91-85A03F051F5D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Natural language in the Robot</a:t>
            </a:r>
          </a:p>
        </p:txBody>
      </p:sp>
      <p:pic>
        <p:nvPicPr>
          <p:cNvPr id="3" name="Picture 2" descr="A person wearing a robot garment&#10;&#10;Description automatically generated">
            <a:extLst>
              <a:ext uri="{FF2B5EF4-FFF2-40B4-BE49-F238E27FC236}">
                <a16:creationId xmlns:a16="http://schemas.microsoft.com/office/drawing/2014/main" id="{FFC58204-9766-B287-09A2-FFA271D73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434" y="26036"/>
            <a:ext cx="1274400" cy="127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799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CC9566-8312-8B19-6C03-E6EC0CE7E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467BC962-5276-48DB-AA7E-164850E44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1471647"/>
            <a:ext cx="9672056" cy="4737571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145943F4-2F37-F7C4-C060-A48F150AC6CF}"/>
              </a:ext>
            </a:extLst>
          </p:cNvPr>
          <p:cNvSpPr txBox="1">
            <a:spLocks/>
          </p:cNvSpPr>
          <p:nvPr/>
        </p:nvSpPr>
        <p:spPr>
          <a:xfrm>
            <a:off x="1402080" y="2316930"/>
            <a:ext cx="8894064" cy="15235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Although this type of tool is not appropriate to measure the performance, it can be useful in the following case: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 measure the impact of a new deployment on the performance.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measure the stability of the response time of the server.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evaluate the required time to perform a set of actions.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DDE3F3C9-CE01-34E0-0AE4-18309B6878FC}"/>
              </a:ext>
            </a:extLst>
          </p:cNvPr>
          <p:cNvSpPr txBox="1">
            <a:spLocks/>
          </p:cNvSpPr>
          <p:nvPr/>
        </p:nvSpPr>
        <p:spPr>
          <a:xfrm>
            <a:off x="1417834" y="1818262"/>
            <a:ext cx="4836662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Performance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21F41B03-EE04-654A-0315-1DE45FB7D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88490F2D-6AD9-22F3-D6EE-53C5C244E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1E88928F-A6AB-840D-514C-6AAD0D073DB0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59A3D05-B159-B540-A45B-591A29689739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Measure the performances</a:t>
            </a:r>
          </a:p>
        </p:txBody>
      </p:sp>
      <p:pic>
        <p:nvPicPr>
          <p:cNvPr id="2" name="Picture 1" descr="A white robot with black eyes and hands&#10;&#10;Description automatically generated">
            <a:extLst>
              <a:ext uri="{FF2B5EF4-FFF2-40B4-BE49-F238E27FC236}">
                <a16:creationId xmlns:a16="http://schemas.microsoft.com/office/drawing/2014/main" id="{AB918249-BCCB-DA4F-4DD1-1B3693B7DA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1" y="15856"/>
            <a:ext cx="1272787" cy="12739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18EC01-38BE-77CD-BD93-82F26B98F0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6583" y="3754758"/>
            <a:ext cx="3067935" cy="210060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3B58CA6-C356-2564-9DB6-3900C85CD4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8669" y="3754758"/>
            <a:ext cx="2989637" cy="2100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9230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7FF8D4-8854-DDF2-6EEB-AA0E6696A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C81B4505-7246-87BB-1081-390D03B7A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1471647"/>
            <a:ext cx="9672056" cy="4737571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5D3B4E5A-663C-D3FB-8104-8376E0A18E45}"/>
              </a:ext>
            </a:extLst>
          </p:cNvPr>
          <p:cNvSpPr txBox="1">
            <a:spLocks/>
          </p:cNvSpPr>
          <p:nvPr/>
        </p:nvSpPr>
        <p:spPr>
          <a:xfrm>
            <a:off x="1402080" y="2316930"/>
            <a:ext cx="8894064" cy="362667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Documentation of the tool is very important, so it is organized by profile:</a:t>
            </a:r>
          </a:p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Tester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Tester Manual</a:t>
            </a:r>
          </a:p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 Manual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Function Manual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Good Practices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Natural Language</a:t>
            </a:r>
          </a:p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Administrator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Admin Manual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AI Robot Manual</a:t>
            </a: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85F497B5-4AC8-B0FE-A8AE-04928B010237}"/>
              </a:ext>
            </a:extLst>
          </p:cNvPr>
          <p:cNvSpPr txBox="1">
            <a:spLocks/>
          </p:cNvSpPr>
          <p:nvPr/>
        </p:nvSpPr>
        <p:spPr>
          <a:xfrm>
            <a:off x="1417834" y="1818262"/>
            <a:ext cx="4836662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Documentation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B3B46862-D44B-03B9-4978-EDE1394FD2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F1C5647D-FDFF-C1F9-5E2E-1948D9506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F3B597D6-A6DC-8826-B081-8A9176EFF7CF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D9F70A-178A-0BBB-437B-6BE6E181CA78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Documentation</a:t>
            </a:r>
          </a:p>
        </p:txBody>
      </p:sp>
      <p:pic>
        <p:nvPicPr>
          <p:cNvPr id="2" name="Picture 1" descr="A white robot with black eyes and hands&#10;&#10;Description automatically generated">
            <a:extLst>
              <a:ext uri="{FF2B5EF4-FFF2-40B4-BE49-F238E27FC236}">
                <a16:creationId xmlns:a16="http://schemas.microsoft.com/office/drawing/2014/main" id="{D89FB9A2-E03A-A242-7274-B37B664807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1" y="15856"/>
            <a:ext cx="1272787" cy="12739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F302B2-30D4-D9A0-979B-089FD22C4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4940" y="2918039"/>
            <a:ext cx="1919556" cy="24244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013AFFF-65B7-7337-4520-EAA99A1ACE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3632" y="2890607"/>
            <a:ext cx="1933831" cy="24505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0F5427E-1D4F-2129-D42F-7986FE2994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4762" y="2916748"/>
            <a:ext cx="1775044" cy="2424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435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15048C-24BE-1A91-418F-1693C41F2D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B1C8E7D2-B9A4-5FA1-4CA7-3F01ADF9F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1471647"/>
            <a:ext cx="9672056" cy="4362225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507BC497-B47B-B4B9-71DC-E42EAECB776E}"/>
              </a:ext>
            </a:extLst>
          </p:cNvPr>
          <p:cNvSpPr txBox="1">
            <a:spLocks/>
          </p:cNvSpPr>
          <p:nvPr/>
        </p:nvSpPr>
        <p:spPr>
          <a:xfrm>
            <a:off x="1402080" y="2316930"/>
            <a:ext cx="8894064" cy="33340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use of an automated testing tool must be shared by the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structure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because it’s a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long-term investment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success of the tool is </a:t>
            </a:r>
            <a:r>
              <a:rPr lang="en-US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closely related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the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quality of the application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the application is not stable, poorly written (no Id, no Name, no specific class…), you cannot bring a correct added-value!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With the same idea, if your application is not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correctly documented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(use cases, business analysis…), you will fail!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It’s important to create an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eco-system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around the application to improve the quality of the scenario.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It’s important to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understand the business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behind the application (you cannot hire 3-5 people and ask them to handle all the projects in your organization).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type of testing in the private sector is different from a public administration (non-regression versus data preparation)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overall time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 execute a big scenario with an automated testing tool is not very different from a manual test.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(E.g.: Create a call + Create Offer + Signature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 Manual Test: 1 per day   Robot: 3-4 per day)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The big difference is the robot's lack of empathy which allows it to repeat the same test over and over again…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The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detectGUI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() function, to automatically detects an element, has a success rate of 80 to 90%.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F939FA78-3AD6-03CD-EB83-F22744593782}"/>
              </a:ext>
            </a:extLst>
          </p:cNvPr>
          <p:cNvSpPr txBox="1">
            <a:spLocks/>
          </p:cNvSpPr>
          <p:nvPr/>
        </p:nvSpPr>
        <p:spPr>
          <a:xfrm>
            <a:off x="1417834" y="1818262"/>
            <a:ext cx="4836662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Long term review after 5 years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6EDAC133-B0D9-32AF-9813-A58AC869C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3CDB894D-F792-C84E-C81E-E802E89A7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A9175DE7-5DE4-E1A3-AE93-5A2726EB4F08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C4F9FC2-A534-C237-73CA-8AE4A911F75A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Long term review</a:t>
            </a:r>
          </a:p>
        </p:txBody>
      </p:sp>
      <p:pic>
        <p:nvPicPr>
          <p:cNvPr id="3" name="Picture 2" descr="A person wearing a robot garment&#10;&#10;Description automatically generated">
            <a:extLst>
              <a:ext uri="{FF2B5EF4-FFF2-40B4-BE49-F238E27FC236}">
                <a16:creationId xmlns:a16="http://schemas.microsoft.com/office/drawing/2014/main" id="{9FCEC842-44A0-64E7-B068-99BC8F1AD2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434" y="26036"/>
            <a:ext cx="1274400" cy="127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0527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 : coins arrondis 14">
            <a:extLst>
              <a:ext uri="{FF2B5EF4-FFF2-40B4-BE49-F238E27FC236}">
                <a16:creationId xmlns:a16="http://schemas.microsoft.com/office/drawing/2014/main" id="{681F6DAE-0C6B-17DE-3BF7-F56F2411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3" name="Espace réservé pour une image  24">
            <a:extLst>
              <a:ext uri="{FF2B5EF4-FFF2-40B4-BE49-F238E27FC236}">
                <a16:creationId xmlns:a16="http://schemas.microsoft.com/office/drawing/2014/main" id="{EBC67EA3-8DE2-ACA2-010E-BE10F52B7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4" name="Espace réservé du texte 20">
            <a:extLst>
              <a:ext uri="{FF2B5EF4-FFF2-40B4-BE49-F238E27FC236}">
                <a16:creationId xmlns:a16="http://schemas.microsoft.com/office/drawing/2014/main" id="{B2B5B983-C0CB-58BB-4751-C1B2710ADA71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456655-AAB3-A438-8BD0-DCDC68BD5297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Test Case 1</a:t>
            </a:r>
          </a:p>
        </p:txBody>
      </p:sp>
      <p:pic>
        <p:nvPicPr>
          <p:cNvPr id="6" name="Picture 5" descr="A white robot with black eyes and hands&#10;&#10;Description automatically generated">
            <a:extLst>
              <a:ext uri="{FF2B5EF4-FFF2-40B4-BE49-F238E27FC236}">
                <a16:creationId xmlns:a16="http://schemas.microsoft.com/office/drawing/2014/main" id="{A3788EA7-67D8-3732-1E75-BCD130993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1" y="15856"/>
            <a:ext cx="1272787" cy="12739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25F287-ED02-A9E5-5B13-533867B60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" y="1654909"/>
            <a:ext cx="8048611" cy="4188709"/>
          </a:xfrm>
          <a:prstGeom prst="rect">
            <a:avLst/>
          </a:prstGeom>
        </p:spPr>
      </p:pic>
      <p:sp>
        <p:nvSpPr>
          <p:cNvPr id="8" name="Rounded Rectangle 12">
            <a:extLst>
              <a:ext uri="{FF2B5EF4-FFF2-40B4-BE49-F238E27FC236}">
                <a16:creationId xmlns:a16="http://schemas.microsoft.com/office/drawing/2014/main" id="{590F5CCD-FEE4-E6E5-74FA-6846B303B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7094790" y="240688"/>
            <a:ext cx="4489190" cy="242708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9" name="Espace réservé du texte 14">
            <a:extLst>
              <a:ext uri="{FF2B5EF4-FFF2-40B4-BE49-F238E27FC236}">
                <a16:creationId xmlns:a16="http://schemas.microsoft.com/office/drawing/2014/main" id="{AF56AF9E-75D8-B971-B101-E1E457F4D3D4}"/>
              </a:ext>
            </a:extLst>
          </p:cNvPr>
          <p:cNvSpPr txBox="1">
            <a:spLocks/>
          </p:cNvSpPr>
          <p:nvPr/>
        </p:nvSpPr>
        <p:spPr>
          <a:xfrm>
            <a:off x="7394760" y="587303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Test Case 1</a:t>
            </a:r>
          </a:p>
        </p:txBody>
      </p:sp>
      <p:sp>
        <p:nvSpPr>
          <p:cNvPr id="10" name="Espace réservé du texte 25">
            <a:extLst>
              <a:ext uri="{FF2B5EF4-FFF2-40B4-BE49-F238E27FC236}">
                <a16:creationId xmlns:a16="http://schemas.microsoft.com/office/drawing/2014/main" id="{7E19D826-8C86-644C-C014-6E9AC2CE9057}"/>
              </a:ext>
            </a:extLst>
          </p:cNvPr>
          <p:cNvSpPr txBox="1">
            <a:spLocks/>
          </p:cNvSpPr>
          <p:nvPr/>
        </p:nvSpPr>
        <p:spPr>
          <a:xfrm>
            <a:off x="7414573" y="1092200"/>
            <a:ext cx="3947160" cy="141720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Prepare contracts: from the creation to the approval of the contractors.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It’s possible to progress step by step or all in a row.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batch mode is also available ready for a scheduler.</a:t>
            </a:r>
          </a:p>
        </p:txBody>
      </p:sp>
    </p:spTree>
    <p:extLst>
      <p:ext uri="{BB962C8B-B14F-4D97-AF65-F5344CB8AC3E}">
        <p14:creationId xmlns:p14="http://schemas.microsoft.com/office/powerpoint/2010/main" val="2788371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5974E9-D6BC-311B-31BD-FD03318114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B304F0E7-4ACF-D222-3C12-A41E50C25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087" y="2023036"/>
            <a:ext cx="7464552" cy="3179899"/>
          </a:xfrm>
          <a:prstGeom prst="rect">
            <a:avLst/>
          </a:prstGeom>
        </p:spPr>
      </p:pic>
      <p:sp>
        <p:nvSpPr>
          <p:cNvPr id="2" name="Rectangle : coins arrondis 14">
            <a:extLst>
              <a:ext uri="{FF2B5EF4-FFF2-40B4-BE49-F238E27FC236}">
                <a16:creationId xmlns:a16="http://schemas.microsoft.com/office/drawing/2014/main" id="{A85CBB9D-4F71-D87C-4601-4D7E6BC7D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3" name="Espace réservé pour une image  24">
            <a:extLst>
              <a:ext uri="{FF2B5EF4-FFF2-40B4-BE49-F238E27FC236}">
                <a16:creationId xmlns:a16="http://schemas.microsoft.com/office/drawing/2014/main" id="{51652C04-11D9-C823-3097-84453DA14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4" name="Espace réservé du texte 20">
            <a:extLst>
              <a:ext uri="{FF2B5EF4-FFF2-40B4-BE49-F238E27FC236}">
                <a16:creationId xmlns:a16="http://schemas.microsoft.com/office/drawing/2014/main" id="{0FA8139F-AC2A-0466-E559-E481242F9946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AB5569-F257-00E1-0B5C-96365D710CD5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Test Case 2</a:t>
            </a:r>
          </a:p>
        </p:txBody>
      </p:sp>
      <p:pic>
        <p:nvPicPr>
          <p:cNvPr id="6" name="Picture 5" descr="A white robot with black eyes and hands&#10;&#10;Description automatically generated">
            <a:extLst>
              <a:ext uri="{FF2B5EF4-FFF2-40B4-BE49-F238E27FC236}">
                <a16:creationId xmlns:a16="http://schemas.microsoft.com/office/drawing/2014/main" id="{8F818015-951E-8093-F615-3417281EE9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1" y="15856"/>
            <a:ext cx="1272787" cy="1273919"/>
          </a:xfrm>
          <a:prstGeom prst="rect">
            <a:avLst/>
          </a:prstGeom>
        </p:spPr>
      </p:pic>
      <p:sp>
        <p:nvSpPr>
          <p:cNvPr id="8" name="Rounded Rectangle 12">
            <a:extLst>
              <a:ext uri="{FF2B5EF4-FFF2-40B4-BE49-F238E27FC236}">
                <a16:creationId xmlns:a16="http://schemas.microsoft.com/office/drawing/2014/main" id="{789EC01A-5CED-930B-FDC9-E728A8FA9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7094790" y="240688"/>
            <a:ext cx="4489190" cy="242708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9" name="Espace réservé du texte 14">
            <a:extLst>
              <a:ext uri="{FF2B5EF4-FFF2-40B4-BE49-F238E27FC236}">
                <a16:creationId xmlns:a16="http://schemas.microsoft.com/office/drawing/2014/main" id="{D6544222-5383-CE51-EC3F-D3B3287554C8}"/>
              </a:ext>
            </a:extLst>
          </p:cNvPr>
          <p:cNvSpPr txBox="1">
            <a:spLocks/>
          </p:cNvSpPr>
          <p:nvPr/>
        </p:nvSpPr>
        <p:spPr>
          <a:xfrm>
            <a:off x="7394760" y="587303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Test Case 2</a:t>
            </a:r>
          </a:p>
        </p:txBody>
      </p:sp>
      <p:sp>
        <p:nvSpPr>
          <p:cNvPr id="10" name="Espace réservé du texte 25">
            <a:extLst>
              <a:ext uri="{FF2B5EF4-FFF2-40B4-BE49-F238E27FC236}">
                <a16:creationId xmlns:a16="http://schemas.microsoft.com/office/drawing/2014/main" id="{3417E737-0A5F-0D23-BFCE-66D7736B4003}"/>
              </a:ext>
            </a:extLst>
          </p:cNvPr>
          <p:cNvSpPr txBox="1">
            <a:spLocks/>
          </p:cNvSpPr>
          <p:nvPr/>
        </p:nvSpPr>
        <p:spPr>
          <a:xfrm>
            <a:off x="7414573" y="1092200"/>
            <a:ext cx="3947160" cy="141720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Automatically feed a ‘warehouse’ on Confluence.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Update the status on Confluence, based on the actual status in the application. 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purpose of the warehouse is to provide a service to Testers and Business to make records ready for further testing.</a:t>
            </a:r>
          </a:p>
        </p:txBody>
      </p:sp>
    </p:spTree>
    <p:extLst>
      <p:ext uri="{BB962C8B-B14F-4D97-AF65-F5344CB8AC3E}">
        <p14:creationId xmlns:p14="http://schemas.microsoft.com/office/powerpoint/2010/main" val="39804807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F38AAE-D567-E243-A597-164AA57E0B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2753E89-2755-D1E4-0F46-F5C1980AFA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422" y="2975533"/>
            <a:ext cx="8710375" cy="3625367"/>
          </a:xfrm>
          <a:prstGeom prst="rect">
            <a:avLst/>
          </a:prstGeom>
        </p:spPr>
      </p:pic>
      <p:sp>
        <p:nvSpPr>
          <p:cNvPr id="2" name="Rectangle : coins arrondis 14">
            <a:extLst>
              <a:ext uri="{FF2B5EF4-FFF2-40B4-BE49-F238E27FC236}">
                <a16:creationId xmlns:a16="http://schemas.microsoft.com/office/drawing/2014/main" id="{A4A0B745-CC57-9F94-B000-73F0121F3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3" name="Espace réservé pour une image  24">
            <a:extLst>
              <a:ext uri="{FF2B5EF4-FFF2-40B4-BE49-F238E27FC236}">
                <a16:creationId xmlns:a16="http://schemas.microsoft.com/office/drawing/2014/main" id="{4C3D6E85-8B64-1BC6-0518-21E9E1837A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4" name="Espace réservé du texte 20">
            <a:extLst>
              <a:ext uri="{FF2B5EF4-FFF2-40B4-BE49-F238E27FC236}">
                <a16:creationId xmlns:a16="http://schemas.microsoft.com/office/drawing/2014/main" id="{FA9B29C3-BDBC-13FD-18F0-53D8775F5809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7BE23C-6CC7-99C9-08F9-0DD0450DADF2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Test Case 3</a:t>
            </a:r>
          </a:p>
        </p:txBody>
      </p:sp>
      <p:pic>
        <p:nvPicPr>
          <p:cNvPr id="6" name="Picture 5" descr="A white robot with black eyes and hands&#10;&#10;Description automatically generated">
            <a:extLst>
              <a:ext uri="{FF2B5EF4-FFF2-40B4-BE49-F238E27FC236}">
                <a16:creationId xmlns:a16="http://schemas.microsoft.com/office/drawing/2014/main" id="{1D7F103A-BB68-B4A9-E0DE-3D01C38466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1" y="15856"/>
            <a:ext cx="1272787" cy="1273919"/>
          </a:xfrm>
          <a:prstGeom prst="rect">
            <a:avLst/>
          </a:prstGeom>
        </p:spPr>
      </p:pic>
      <p:sp>
        <p:nvSpPr>
          <p:cNvPr id="8" name="Rounded Rectangle 12">
            <a:extLst>
              <a:ext uri="{FF2B5EF4-FFF2-40B4-BE49-F238E27FC236}">
                <a16:creationId xmlns:a16="http://schemas.microsoft.com/office/drawing/2014/main" id="{CF4EEFBF-6A64-3836-9096-9CCC3C53F4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7094790" y="240688"/>
            <a:ext cx="4489190" cy="3032864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9" name="Espace réservé du texte 14">
            <a:extLst>
              <a:ext uri="{FF2B5EF4-FFF2-40B4-BE49-F238E27FC236}">
                <a16:creationId xmlns:a16="http://schemas.microsoft.com/office/drawing/2014/main" id="{40DB932D-E706-0D6C-AF6B-8E3CC4777207}"/>
              </a:ext>
            </a:extLst>
          </p:cNvPr>
          <p:cNvSpPr txBox="1">
            <a:spLocks/>
          </p:cNvSpPr>
          <p:nvPr/>
        </p:nvSpPr>
        <p:spPr>
          <a:xfrm>
            <a:off x="7394760" y="587303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Test Case 3</a:t>
            </a:r>
          </a:p>
        </p:txBody>
      </p:sp>
      <p:sp>
        <p:nvSpPr>
          <p:cNvPr id="10" name="Espace réservé du texte 25">
            <a:extLst>
              <a:ext uri="{FF2B5EF4-FFF2-40B4-BE49-F238E27FC236}">
                <a16:creationId xmlns:a16="http://schemas.microsoft.com/office/drawing/2014/main" id="{FA787E6E-AFD0-7C6F-468C-C79ED1679F03}"/>
              </a:ext>
            </a:extLst>
          </p:cNvPr>
          <p:cNvSpPr txBox="1">
            <a:spLocks/>
          </p:cNvSpPr>
          <p:nvPr/>
        </p:nvSpPr>
        <p:spPr>
          <a:xfrm>
            <a:off x="7414573" y="1092200"/>
            <a:ext cx="3947160" cy="192218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Sanity check scheduled at 6:00 AM.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Check the availability of the different environments with a notification send to the group of people: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Only for specific environment(s)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Only in case of errors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Only in case of a new version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1268511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955D09-6F28-331D-E4C0-D93AFF88C2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22093C2C-8CCA-2DFC-408C-6266B4E53A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712090" y="1975915"/>
            <a:ext cx="4735932" cy="3464765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A9196A84-5A94-0B15-3FE6-B97B4506951C}"/>
              </a:ext>
            </a:extLst>
          </p:cNvPr>
          <p:cNvSpPr txBox="1">
            <a:spLocks/>
          </p:cNvSpPr>
          <p:nvPr/>
        </p:nvSpPr>
        <p:spPr>
          <a:xfrm>
            <a:off x="875469" y="2672494"/>
            <a:ext cx="4514943" cy="25487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Automated testin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 tool for the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business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not in the culture of the European Commission (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UIPath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 but not used)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detected the need to test for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non-regression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but also to automate the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creation of records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(contracts, calls…) ready for further (manual) tests.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 complex project, the acceptance of the stakeholders is difficult due to the complexity of the application but also due to the length of the workflow.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 automation testing tool could improve the process!</a:t>
            </a: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57C538CA-DDA1-47EA-9002-E2B7CD9BCF04}"/>
              </a:ext>
            </a:extLst>
          </p:cNvPr>
          <p:cNvSpPr txBox="1">
            <a:spLocks/>
          </p:cNvSpPr>
          <p:nvPr/>
        </p:nvSpPr>
        <p:spPr>
          <a:xfrm>
            <a:off x="891223" y="2147364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About the Tool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DE68576-D327-DC1E-67B2-CFA56120FC26}"/>
              </a:ext>
            </a:extLst>
          </p:cNvPr>
          <p:cNvGrpSpPr>
            <a:grpSpLocks noChangeAspect="1"/>
          </p:cNvGrpSpPr>
          <p:nvPr/>
        </p:nvGrpSpPr>
        <p:grpSpPr>
          <a:xfrm>
            <a:off x="4930461" y="2070443"/>
            <a:ext cx="335468" cy="306714"/>
            <a:chOff x="22201188" y="5856288"/>
            <a:chExt cx="611188" cy="558800"/>
          </a:xfrm>
          <a:solidFill>
            <a:schemeClr val="accent6"/>
          </a:solidFill>
        </p:grpSpPr>
        <p:sp>
          <p:nvSpPr>
            <p:cNvPr id="8" name="Freeform 152">
              <a:extLst>
                <a:ext uri="{FF2B5EF4-FFF2-40B4-BE49-F238E27FC236}">
                  <a16:creationId xmlns:a16="http://schemas.microsoft.com/office/drawing/2014/main" id="{689FA45F-997F-7789-5482-F7D20884B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1188" y="6011863"/>
              <a:ext cx="153988" cy="204788"/>
            </a:xfrm>
            <a:custGeom>
              <a:avLst/>
              <a:gdLst>
                <a:gd name="T0" fmla="*/ 343 w 368"/>
                <a:gd name="T1" fmla="*/ 488 h 488"/>
                <a:gd name="T2" fmla="*/ 188 w 368"/>
                <a:gd name="T3" fmla="*/ 488 h 488"/>
                <a:gd name="T4" fmla="*/ 0 w 368"/>
                <a:gd name="T5" fmla="*/ 300 h 488"/>
                <a:gd name="T6" fmla="*/ 0 w 368"/>
                <a:gd name="T7" fmla="*/ 188 h 488"/>
                <a:gd name="T8" fmla="*/ 150 w 368"/>
                <a:gd name="T9" fmla="*/ 4 h 488"/>
                <a:gd name="T10" fmla="*/ 154 w 368"/>
                <a:gd name="T11" fmla="*/ 4 h 488"/>
                <a:gd name="T12" fmla="*/ 228 w 368"/>
                <a:gd name="T13" fmla="*/ 0 h 488"/>
                <a:gd name="T14" fmla="*/ 343 w 368"/>
                <a:gd name="T15" fmla="*/ 0 h 488"/>
                <a:gd name="T16" fmla="*/ 368 w 368"/>
                <a:gd name="T17" fmla="*/ 26 h 488"/>
                <a:gd name="T18" fmla="*/ 343 w 368"/>
                <a:gd name="T19" fmla="*/ 51 h 488"/>
                <a:gd name="T20" fmla="*/ 229 w 368"/>
                <a:gd name="T21" fmla="*/ 51 h 488"/>
                <a:gd name="T22" fmla="*/ 158 w 368"/>
                <a:gd name="T23" fmla="*/ 54 h 488"/>
                <a:gd name="T24" fmla="*/ 51 w 368"/>
                <a:gd name="T25" fmla="*/ 188 h 488"/>
                <a:gd name="T26" fmla="*/ 51 w 368"/>
                <a:gd name="T27" fmla="*/ 300 h 488"/>
                <a:gd name="T28" fmla="*/ 188 w 368"/>
                <a:gd name="T29" fmla="*/ 437 h 488"/>
                <a:gd name="T30" fmla="*/ 343 w 368"/>
                <a:gd name="T31" fmla="*/ 437 h 488"/>
                <a:gd name="T32" fmla="*/ 368 w 368"/>
                <a:gd name="T33" fmla="*/ 462 h 488"/>
                <a:gd name="T34" fmla="*/ 343 w 368"/>
                <a:gd name="T35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68" h="488">
                  <a:moveTo>
                    <a:pt x="343" y="488"/>
                  </a:moveTo>
                  <a:cubicBezTo>
                    <a:pt x="188" y="488"/>
                    <a:pt x="188" y="488"/>
                    <a:pt x="188" y="488"/>
                  </a:cubicBezTo>
                  <a:cubicBezTo>
                    <a:pt x="84" y="488"/>
                    <a:pt x="0" y="404"/>
                    <a:pt x="0" y="300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0" y="99"/>
                    <a:pt x="63" y="22"/>
                    <a:pt x="150" y="4"/>
                  </a:cubicBezTo>
                  <a:cubicBezTo>
                    <a:pt x="151" y="4"/>
                    <a:pt x="153" y="4"/>
                    <a:pt x="154" y="4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343" y="0"/>
                    <a:pt x="343" y="0"/>
                    <a:pt x="343" y="0"/>
                  </a:cubicBezTo>
                  <a:cubicBezTo>
                    <a:pt x="357" y="0"/>
                    <a:pt x="368" y="12"/>
                    <a:pt x="368" y="26"/>
                  </a:cubicBezTo>
                  <a:cubicBezTo>
                    <a:pt x="368" y="40"/>
                    <a:pt x="357" y="51"/>
                    <a:pt x="343" y="51"/>
                  </a:cubicBezTo>
                  <a:cubicBezTo>
                    <a:pt x="229" y="51"/>
                    <a:pt x="229" y="51"/>
                    <a:pt x="229" y="51"/>
                  </a:cubicBezTo>
                  <a:cubicBezTo>
                    <a:pt x="158" y="54"/>
                    <a:pt x="158" y="54"/>
                    <a:pt x="158" y="54"/>
                  </a:cubicBezTo>
                  <a:cubicBezTo>
                    <a:pt x="96" y="68"/>
                    <a:pt x="51" y="124"/>
                    <a:pt x="51" y="188"/>
                  </a:cubicBezTo>
                  <a:cubicBezTo>
                    <a:pt x="51" y="300"/>
                    <a:pt x="51" y="300"/>
                    <a:pt x="51" y="300"/>
                  </a:cubicBezTo>
                  <a:cubicBezTo>
                    <a:pt x="51" y="376"/>
                    <a:pt x="112" y="437"/>
                    <a:pt x="188" y="437"/>
                  </a:cubicBezTo>
                  <a:cubicBezTo>
                    <a:pt x="343" y="437"/>
                    <a:pt x="343" y="437"/>
                    <a:pt x="343" y="437"/>
                  </a:cubicBezTo>
                  <a:cubicBezTo>
                    <a:pt x="357" y="437"/>
                    <a:pt x="368" y="448"/>
                    <a:pt x="368" y="462"/>
                  </a:cubicBezTo>
                  <a:cubicBezTo>
                    <a:pt x="368" y="476"/>
                    <a:pt x="357" y="488"/>
                    <a:pt x="343" y="4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9" name="Freeform 153">
              <a:extLst>
                <a:ext uri="{FF2B5EF4-FFF2-40B4-BE49-F238E27FC236}">
                  <a16:creationId xmlns:a16="http://schemas.microsoft.com/office/drawing/2014/main" id="{6D0B14B9-E489-1330-110B-4CC178FAE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64688" y="6199188"/>
              <a:ext cx="95250" cy="215900"/>
            </a:xfrm>
            <a:custGeom>
              <a:avLst/>
              <a:gdLst>
                <a:gd name="T0" fmla="*/ 158 w 226"/>
                <a:gd name="T1" fmla="*/ 517 h 517"/>
                <a:gd name="T2" fmla="*/ 64 w 226"/>
                <a:gd name="T3" fmla="*/ 517 h 517"/>
                <a:gd name="T4" fmla="*/ 0 w 226"/>
                <a:gd name="T5" fmla="*/ 453 h 517"/>
                <a:gd name="T6" fmla="*/ 0 w 226"/>
                <a:gd name="T7" fmla="*/ 25 h 517"/>
                <a:gd name="T8" fmla="*/ 25 w 226"/>
                <a:gd name="T9" fmla="*/ 0 h 517"/>
                <a:gd name="T10" fmla="*/ 50 w 226"/>
                <a:gd name="T11" fmla="*/ 25 h 517"/>
                <a:gd name="T12" fmla="*/ 50 w 226"/>
                <a:gd name="T13" fmla="*/ 453 h 517"/>
                <a:gd name="T14" fmla="*/ 64 w 226"/>
                <a:gd name="T15" fmla="*/ 467 h 517"/>
                <a:gd name="T16" fmla="*/ 158 w 226"/>
                <a:gd name="T17" fmla="*/ 467 h 517"/>
                <a:gd name="T18" fmla="*/ 169 w 226"/>
                <a:gd name="T19" fmla="*/ 461 h 517"/>
                <a:gd name="T20" fmla="*/ 171 w 226"/>
                <a:gd name="T21" fmla="*/ 448 h 517"/>
                <a:gd name="T22" fmla="*/ 162 w 226"/>
                <a:gd name="T23" fmla="*/ 422 h 517"/>
                <a:gd name="T24" fmla="*/ 159 w 226"/>
                <a:gd name="T25" fmla="*/ 401 h 517"/>
                <a:gd name="T26" fmla="*/ 159 w 226"/>
                <a:gd name="T27" fmla="*/ 25 h 517"/>
                <a:gd name="T28" fmla="*/ 184 w 226"/>
                <a:gd name="T29" fmla="*/ 0 h 517"/>
                <a:gd name="T30" fmla="*/ 209 w 226"/>
                <a:gd name="T31" fmla="*/ 25 h 517"/>
                <a:gd name="T32" fmla="*/ 209 w 226"/>
                <a:gd name="T33" fmla="*/ 401 h 517"/>
                <a:gd name="T34" fmla="*/ 210 w 226"/>
                <a:gd name="T35" fmla="*/ 406 h 517"/>
                <a:gd name="T36" fmla="*/ 219 w 226"/>
                <a:gd name="T37" fmla="*/ 431 h 517"/>
                <a:gd name="T38" fmla="*/ 211 w 226"/>
                <a:gd name="T39" fmla="*/ 490 h 517"/>
                <a:gd name="T40" fmla="*/ 158 w 226"/>
                <a:gd name="T41" fmla="*/ 517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6" h="517">
                  <a:moveTo>
                    <a:pt x="158" y="517"/>
                  </a:moveTo>
                  <a:cubicBezTo>
                    <a:pt x="64" y="517"/>
                    <a:pt x="64" y="517"/>
                    <a:pt x="64" y="517"/>
                  </a:cubicBezTo>
                  <a:cubicBezTo>
                    <a:pt x="29" y="517"/>
                    <a:pt x="0" y="488"/>
                    <a:pt x="0" y="45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5"/>
                  </a:cubicBezTo>
                  <a:cubicBezTo>
                    <a:pt x="50" y="453"/>
                    <a:pt x="50" y="453"/>
                    <a:pt x="50" y="453"/>
                  </a:cubicBezTo>
                  <a:cubicBezTo>
                    <a:pt x="50" y="460"/>
                    <a:pt x="57" y="467"/>
                    <a:pt x="64" y="467"/>
                  </a:cubicBezTo>
                  <a:cubicBezTo>
                    <a:pt x="158" y="467"/>
                    <a:pt x="158" y="467"/>
                    <a:pt x="158" y="467"/>
                  </a:cubicBezTo>
                  <a:cubicBezTo>
                    <a:pt x="164" y="467"/>
                    <a:pt x="168" y="463"/>
                    <a:pt x="169" y="461"/>
                  </a:cubicBezTo>
                  <a:cubicBezTo>
                    <a:pt x="171" y="458"/>
                    <a:pt x="173" y="454"/>
                    <a:pt x="171" y="448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60" y="415"/>
                    <a:pt x="159" y="408"/>
                    <a:pt x="159" y="401"/>
                  </a:cubicBezTo>
                  <a:cubicBezTo>
                    <a:pt x="159" y="25"/>
                    <a:pt x="159" y="25"/>
                    <a:pt x="159" y="25"/>
                  </a:cubicBezTo>
                  <a:cubicBezTo>
                    <a:pt x="159" y="11"/>
                    <a:pt x="170" y="0"/>
                    <a:pt x="184" y="0"/>
                  </a:cubicBezTo>
                  <a:cubicBezTo>
                    <a:pt x="198" y="0"/>
                    <a:pt x="209" y="11"/>
                    <a:pt x="209" y="25"/>
                  </a:cubicBezTo>
                  <a:cubicBezTo>
                    <a:pt x="209" y="401"/>
                    <a:pt x="209" y="401"/>
                    <a:pt x="209" y="401"/>
                  </a:cubicBezTo>
                  <a:cubicBezTo>
                    <a:pt x="209" y="402"/>
                    <a:pt x="209" y="404"/>
                    <a:pt x="210" y="406"/>
                  </a:cubicBezTo>
                  <a:cubicBezTo>
                    <a:pt x="219" y="431"/>
                    <a:pt x="219" y="431"/>
                    <a:pt x="219" y="431"/>
                  </a:cubicBezTo>
                  <a:cubicBezTo>
                    <a:pt x="226" y="451"/>
                    <a:pt x="223" y="473"/>
                    <a:pt x="211" y="490"/>
                  </a:cubicBezTo>
                  <a:cubicBezTo>
                    <a:pt x="199" y="507"/>
                    <a:pt x="179" y="517"/>
                    <a:pt x="158" y="5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10" name="Freeform 154">
              <a:extLst>
                <a:ext uri="{FF2B5EF4-FFF2-40B4-BE49-F238E27FC236}">
                  <a16:creationId xmlns:a16="http://schemas.microsoft.com/office/drawing/2014/main" id="{5D40D0E3-F3E4-56D3-7AA4-1FE435FA3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31375" y="6194425"/>
              <a:ext cx="242888" cy="163513"/>
            </a:xfrm>
            <a:custGeom>
              <a:avLst/>
              <a:gdLst>
                <a:gd name="T0" fmla="*/ 549 w 577"/>
                <a:gd name="T1" fmla="*/ 388 h 388"/>
                <a:gd name="T2" fmla="*/ 530 w 577"/>
                <a:gd name="T3" fmla="*/ 380 h 388"/>
                <a:gd name="T4" fmla="*/ 224 w 577"/>
                <a:gd name="T5" fmla="*/ 55 h 388"/>
                <a:gd name="T6" fmla="*/ 214 w 577"/>
                <a:gd name="T7" fmla="*/ 51 h 388"/>
                <a:gd name="T8" fmla="*/ 25 w 577"/>
                <a:gd name="T9" fmla="*/ 51 h 388"/>
                <a:gd name="T10" fmla="*/ 0 w 577"/>
                <a:gd name="T11" fmla="*/ 25 h 388"/>
                <a:gd name="T12" fmla="*/ 25 w 577"/>
                <a:gd name="T13" fmla="*/ 0 h 388"/>
                <a:gd name="T14" fmla="*/ 214 w 577"/>
                <a:gd name="T15" fmla="*/ 0 h 388"/>
                <a:gd name="T16" fmla="*/ 261 w 577"/>
                <a:gd name="T17" fmla="*/ 20 h 388"/>
                <a:gd name="T18" fmla="*/ 567 w 577"/>
                <a:gd name="T19" fmla="*/ 346 h 388"/>
                <a:gd name="T20" fmla="*/ 566 w 577"/>
                <a:gd name="T21" fmla="*/ 381 h 388"/>
                <a:gd name="T22" fmla="*/ 549 w 577"/>
                <a:gd name="T23" fmla="*/ 388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7" h="388">
                  <a:moveTo>
                    <a:pt x="549" y="388"/>
                  </a:moveTo>
                  <a:cubicBezTo>
                    <a:pt x="542" y="388"/>
                    <a:pt x="535" y="386"/>
                    <a:pt x="530" y="380"/>
                  </a:cubicBezTo>
                  <a:cubicBezTo>
                    <a:pt x="224" y="55"/>
                    <a:pt x="224" y="55"/>
                    <a:pt x="224" y="55"/>
                  </a:cubicBezTo>
                  <a:cubicBezTo>
                    <a:pt x="221" y="52"/>
                    <a:pt x="218" y="51"/>
                    <a:pt x="214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11" y="51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214" y="0"/>
                    <a:pt x="214" y="0"/>
                    <a:pt x="214" y="0"/>
                  </a:cubicBezTo>
                  <a:cubicBezTo>
                    <a:pt x="232" y="0"/>
                    <a:pt x="249" y="8"/>
                    <a:pt x="261" y="20"/>
                  </a:cubicBezTo>
                  <a:cubicBezTo>
                    <a:pt x="567" y="346"/>
                    <a:pt x="567" y="346"/>
                    <a:pt x="567" y="346"/>
                  </a:cubicBezTo>
                  <a:cubicBezTo>
                    <a:pt x="577" y="356"/>
                    <a:pt x="576" y="372"/>
                    <a:pt x="566" y="381"/>
                  </a:cubicBezTo>
                  <a:cubicBezTo>
                    <a:pt x="561" y="386"/>
                    <a:pt x="555" y="388"/>
                    <a:pt x="549" y="3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11" name="Freeform 155">
              <a:extLst>
                <a:ext uri="{FF2B5EF4-FFF2-40B4-BE49-F238E27FC236}">
                  <a16:creationId xmlns:a16="http://schemas.microsoft.com/office/drawing/2014/main" id="{EAB599AB-D7D0-88CC-7A59-C921A170F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9938" y="6011863"/>
              <a:ext cx="46038" cy="204788"/>
            </a:xfrm>
            <a:custGeom>
              <a:avLst/>
              <a:gdLst>
                <a:gd name="T0" fmla="*/ 85 w 112"/>
                <a:gd name="T1" fmla="*/ 488 h 488"/>
                <a:gd name="T2" fmla="*/ 23 w 112"/>
                <a:gd name="T3" fmla="*/ 440 h 488"/>
                <a:gd name="T4" fmla="*/ 0 w 112"/>
                <a:gd name="T5" fmla="*/ 244 h 488"/>
                <a:gd name="T6" fmla="*/ 17 w 112"/>
                <a:gd name="T7" fmla="*/ 78 h 488"/>
                <a:gd name="T8" fmla="*/ 24 w 112"/>
                <a:gd name="T9" fmla="*/ 50 h 488"/>
                <a:gd name="T10" fmla="*/ 87 w 112"/>
                <a:gd name="T11" fmla="*/ 0 h 488"/>
                <a:gd name="T12" fmla="*/ 112 w 112"/>
                <a:gd name="T13" fmla="*/ 26 h 488"/>
                <a:gd name="T14" fmla="*/ 87 w 112"/>
                <a:gd name="T15" fmla="*/ 51 h 488"/>
                <a:gd name="T16" fmla="*/ 73 w 112"/>
                <a:gd name="T17" fmla="*/ 62 h 488"/>
                <a:gd name="T18" fmla="*/ 66 w 112"/>
                <a:gd name="T19" fmla="*/ 90 h 488"/>
                <a:gd name="T20" fmla="*/ 51 w 112"/>
                <a:gd name="T21" fmla="*/ 244 h 488"/>
                <a:gd name="T22" fmla="*/ 72 w 112"/>
                <a:gd name="T23" fmla="*/ 427 h 488"/>
                <a:gd name="T24" fmla="*/ 85 w 112"/>
                <a:gd name="T25" fmla="*/ 437 h 488"/>
                <a:gd name="T26" fmla="*/ 110 w 112"/>
                <a:gd name="T27" fmla="*/ 462 h 488"/>
                <a:gd name="T28" fmla="*/ 85 w 112"/>
                <a:gd name="T29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2" h="488">
                  <a:moveTo>
                    <a:pt x="85" y="488"/>
                  </a:moveTo>
                  <a:cubicBezTo>
                    <a:pt x="56" y="488"/>
                    <a:pt x="31" y="468"/>
                    <a:pt x="23" y="440"/>
                  </a:cubicBezTo>
                  <a:cubicBezTo>
                    <a:pt x="6" y="380"/>
                    <a:pt x="0" y="343"/>
                    <a:pt x="0" y="244"/>
                  </a:cubicBezTo>
                  <a:cubicBezTo>
                    <a:pt x="0" y="147"/>
                    <a:pt x="3" y="135"/>
                    <a:pt x="17" y="78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31" y="21"/>
                    <a:pt x="57" y="0"/>
                    <a:pt x="87" y="0"/>
                  </a:cubicBezTo>
                  <a:cubicBezTo>
                    <a:pt x="101" y="0"/>
                    <a:pt x="112" y="12"/>
                    <a:pt x="112" y="26"/>
                  </a:cubicBezTo>
                  <a:cubicBezTo>
                    <a:pt x="112" y="40"/>
                    <a:pt x="101" y="51"/>
                    <a:pt x="87" y="51"/>
                  </a:cubicBezTo>
                  <a:cubicBezTo>
                    <a:pt x="80" y="51"/>
                    <a:pt x="75" y="55"/>
                    <a:pt x="73" y="62"/>
                  </a:cubicBezTo>
                  <a:cubicBezTo>
                    <a:pt x="66" y="90"/>
                    <a:pt x="66" y="90"/>
                    <a:pt x="66" y="90"/>
                  </a:cubicBezTo>
                  <a:cubicBezTo>
                    <a:pt x="53" y="145"/>
                    <a:pt x="51" y="153"/>
                    <a:pt x="51" y="244"/>
                  </a:cubicBezTo>
                  <a:cubicBezTo>
                    <a:pt x="51" y="343"/>
                    <a:pt x="57" y="374"/>
                    <a:pt x="72" y="427"/>
                  </a:cubicBezTo>
                  <a:cubicBezTo>
                    <a:pt x="73" y="433"/>
                    <a:pt x="79" y="437"/>
                    <a:pt x="85" y="437"/>
                  </a:cubicBezTo>
                  <a:cubicBezTo>
                    <a:pt x="99" y="437"/>
                    <a:pt x="110" y="448"/>
                    <a:pt x="110" y="462"/>
                  </a:cubicBezTo>
                  <a:cubicBezTo>
                    <a:pt x="110" y="476"/>
                    <a:pt x="99" y="488"/>
                    <a:pt x="85" y="4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12" name="Freeform 156">
              <a:extLst>
                <a:ext uri="{FF2B5EF4-FFF2-40B4-BE49-F238E27FC236}">
                  <a16:creationId xmlns:a16="http://schemas.microsoft.com/office/drawing/2014/main" id="{96C41758-3BDC-7AAA-20A8-E11D1DD83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31375" y="5880100"/>
              <a:ext cx="242888" cy="152400"/>
            </a:xfrm>
            <a:custGeom>
              <a:avLst/>
              <a:gdLst>
                <a:gd name="T0" fmla="*/ 215 w 577"/>
                <a:gd name="T1" fmla="*/ 365 h 365"/>
                <a:gd name="T2" fmla="*/ 25 w 577"/>
                <a:gd name="T3" fmla="*/ 365 h 365"/>
                <a:gd name="T4" fmla="*/ 0 w 577"/>
                <a:gd name="T5" fmla="*/ 340 h 365"/>
                <a:gd name="T6" fmla="*/ 25 w 577"/>
                <a:gd name="T7" fmla="*/ 314 h 365"/>
                <a:gd name="T8" fmla="*/ 215 w 577"/>
                <a:gd name="T9" fmla="*/ 314 h 365"/>
                <a:gd name="T10" fmla="*/ 225 w 577"/>
                <a:gd name="T11" fmla="*/ 310 h 365"/>
                <a:gd name="T12" fmla="*/ 532 w 577"/>
                <a:gd name="T13" fmla="*/ 10 h 365"/>
                <a:gd name="T14" fmla="*/ 567 w 577"/>
                <a:gd name="T15" fmla="*/ 10 h 365"/>
                <a:gd name="T16" fmla="*/ 567 w 577"/>
                <a:gd name="T17" fmla="*/ 46 h 365"/>
                <a:gd name="T18" fmla="*/ 260 w 577"/>
                <a:gd name="T19" fmla="*/ 347 h 365"/>
                <a:gd name="T20" fmla="*/ 215 w 577"/>
                <a:gd name="T21" fmla="*/ 365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7" h="365">
                  <a:moveTo>
                    <a:pt x="215" y="365"/>
                  </a:moveTo>
                  <a:cubicBezTo>
                    <a:pt x="25" y="365"/>
                    <a:pt x="25" y="365"/>
                    <a:pt x="25" y="365"/>
                  </a:cubicBezTo>
                  <a:cubicBezTo>
                    <a:pt x="11" y="365"/>
                    <a:pt x="0" y="354"/>
                    <a:pt x="0" y="340"/>
                  </a:cubicBezTo>
                  <a:cubicBezTo>
                    <a:pt x="0" y="326"/>
                    <a:pt x="11" y="314"/>
                    <a:pt x="25" y="314"/>
                  </a:cubicBezTo>
                  <a:cubicBezTo>
                    <a:pt x="215" y="314"/>
                    <a:pt x="215" y="314"/>
                    <a:pt x="215" y="314"/>
                  </a:cubicBezTo>
                  <a:cubicBezTo>
                    <a:pt x="219" y="314"/>
                    <a:pt x="222" y="313"/>
                    <a:pt x="225" y="310"/>
                  </a:cubicBezTo>
                  <a:cubicBezTo>
                    <a:pt x="532" y="10"/>
                    <a:pt x="532" y="10"/>
                    <a:pt x="532" y="10"/>
                  </a:cubicBezTo>
                  <a:cubicBezTo>
                    <a:pt x="542" y="0"/>
                    <a:pt x="558" y="0"/>
                    <a:pt x="567" y="10"/>
                  </a:cubicBezTo>
                  <a:cubicBezTo>
                    <a:pt x="577" y="20"/>
                    <a:pt x="577" y="36"/>
                    <a:pt x="567" y="46"/>
                  </a:cubicBezTo>
                  <a:cubicBezTo>
                    <a:pt x="260" y="347"/>
                    <a:pt x="260" y="347"/>
                    <a:pt x="260" y="347"/>
                  </a:cubicBezTo>
                  <a:cubicBezTo>
                    <a:pt x="248" y="358"/>
                    <a:pt x="232" y="365"/>
                    <a:pt x="215" y="3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13" name="Freeform 157">
              <a:extLst>
                <a:ext uri="{FF2B5EF4-FFF2-40B4-BE49-F238E27FC236}">
                  <a16:creationId xmlns:a16="http://schemas.microsoft.com/office/drawing/2014/main" id="{A1079BDE-48E1-EB81-4361-A0AD924F77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594888" y="5856288"/>
              <a:ext cx="217488" cy="527050"/>
            </a:xfrm>
            <a:custGeom>
              <a:avLst/>
              <a:gdLst>
                <a:gd name="T0" fmla="*/ 259 w 518"/>
                <a:gd name="T1" fmla="*/ 1254 h 1254"/>
                <a:gd name="T2" fmla="*/ 156 w 518"/>
                <a:gd name="T3" fmla="*/ 1206 h 1254"/>
                <a:gd name="T4" fmla="*/ 1 w 518"/>
                <a:gd name="T5" fmla="*/ 628 h 1254"/>
                <a:gd name="T6" fmla="*/ 159 w 518"/>
                <a:gd name="T7" fmla="*/ 48 h 1254"/>
                <a:gd name="T8" fmla="*/ 260 w 518"/>
                <a:gd name="T9" fmla="*/ 2 h 1254"/>
                <a:gd name="T10" fmla="*/ 518 w 518"/>
                <a:gd name="T11" fmla="*/ 628 h 1254"/>
                <a:gd name="T12" fmla="*/ 259 w 518"/>
                <a:gd name="T13" fmla="*/ 1254 h 1254"/>
                <a:gd name="T14" fmla="*/ 258 w 518"/>
                <a:gd name="T15" fmla="*/ 53 h 1254"/>
                <a:gd name="T16" fmla="*/ 194 w 518"/>
                <a:gd name="T17" fmla="*/ 84 h 1254"/>
                <a:gd name="T18" fmla="*/ 51 w 518"/>
                <a:gd name="T19" fmla="*/ 628 h 1254"/>
                <a:gd name="T20" fmla="*/ 192 w 518"/>
                <a:gd name="T21" fmla="*/ 1170 h 1254"/>
                <a:gd name="T22" fmla="*/ 259 w 518"/>
                <a:gd name="T23" fmla="*/ 1203 h 1254"/>
                <a:gd name="T24" fmla="*/ 467 w 518"/>
                <a:gd name="T25" fmla="*/ 628 h 1254"/>
                <a:gd name="T26" fmla="*/ 259 w 518"/>
                <a:gd name="T27" fmla="*/ 53 h 1254"/>
                <a:gd name="T28" fmla="*/ 258 w 518"/>
                <a:gd name="T29" fmla="*/ 53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8" h="1254">
                  <a:moveTo>
                    <a:pt x="259" y="1254"/>
                  </a:moveTo>
                  <a:cubicBezTo>
                    <a:pt x="223" y="1254"/>
                    <a:pt x="188" y="1238"/>
                    <a:pt x="156" y="1206"/>
                  </a:cubicBezTo>
                  <a:cubicBezTo>
                    <a:pt x="61" y="1110"/>
                    <a:pt x="0" y="883"/>
                    <a:pt x="1" y="628"/>
                  </a:cubicBezTo>
                  <a:cubicBezTo>
                    <a:pt x="1" y="370"/>
                    <a:pt x="63" y="142"/>
                    <a:pt x="159" y="48"/>
                  </a:cubicBezTo>
                  <a:cubicBezTo>
                    <a:pt x="190" y="17"/>
                    <a:pt x="224" y="0"/>
                    <a:pt x="260" y="2"/>
                  </a:cubicBezTo>
                  <a:cubicBezTo>
                    <a:pt x="404" y="4"/>
                    <a:pt x="518" y="279"/>
                    <a:pt x="518" y="628"/>
                  </a:cubicBezTo>
                  <a:cubicBezTo>
                    <a:pt x="518" y="979"/>
                    <a:pt x="404" y="1254"/>
                    <a:pt x="259" y="1254"/>
                  </a:cubicBezTo>
                  <a:close/>
                  <a:moveTo>
                    <a:pt x="258" y="53"/>
                  </a:moveTo>
                  <a:cubicBezTo>
                    <a:pt x="237" y="53"/>
                    <a:pt x="215" y="63"/>
                    <a:pt x="194" y="84"/>
                  </a:cubicBezTo>
                  <a:cubicBezTo>
                    <a:pt x="109" y="168"/>
                    <a:pt x="52" y="386"/>
                    <a:pt x="51" y="628"/>
                  </a:cubicBezTo>
                  <a:cubicBezTo>
                    <a:pt x="51" y="867"/>
                    <a:pt x="107" y="1085"/>
                    <a:pt x="192" y="1170"/>
                  </a:cubicBezTo>
                  <a:cubicBezTo>
                    <a:pt x="214" y="1192"/>
                    <a:pt x="237" y="1203"/>
                    <a:pt x="259" y="1203"/>
                  </a:cubicBezTo>
                  <a:cubicBezTo>
                    <a:pt x="382" y="1203"/>
                    <a:pt x="467" y="900"/>
                    <a:pt x="467" y="628"/>
                  </a:cubicBezTo>
                  <a:cubicBezTo>
                    <a:pt x="467" y="286"/>
                    <a:pt x="359" y="54"/>
                    <a:pt x="259" y="53"/>
                  </a:cubicBezTo>
                  <a:cubicBezTo>
                    <a:pt x="258" y="53"/>
                    <a:pt x="258" y="53"/>
                    <a:pt x="258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14" name="Freeform 158">
              <a:extLst>
                <a:ext uri="{FF2B5EF4-FFF2-40B4-BE49-F238E27FC236}">
                  <a16:creationId xmlns:a16="http://schemas.microsoft.com/office/drawing/2014/main" id="{811E564B-B4E8-D04C-593D-A3D41F9C7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37750" y="6046788"/>
              <a:ext cx="84138" cy="147638"/>
            </a:xfrm>
            <a:custGeom>
              <a:avLst/>
              <a:gdLst>
                <a:gd name="T0" fmla="*/ 25 w 202"/>
                <a:gd name="T1" fmla="*/ 354 h 354"/>
                <a:gd name="T2" fmla="*/ 0 w 202"/>
                <a:gd name="T3" fmla="*/ 328 h 354"/>
                <a:gd name="T4" fmla="*/ 25 w 202"/>
                <a:gd name="T5" fmla="*/ 303 h 354"/>
                <a:gd name="T6" fmla="*/ 151 w 202"/>
                <a:gd name="T7" fmla="*/ 177 h 354"/>
                <a:gd name="T8" fmla="*/ 25 w 202"/>
                <a:gd name="T9" fmla="*/ 51 h 354"/>
                <a:gd name="T10" fmla="*/ 0 w 202"/>
                <a:gd name="T11" fmla="*/ 26 h 354"/>
                <a:gd name="T12" fmla="*/ 25 w 202"/>
                <a:gd name="T13" fmla="*/ 0 h 354"/>
                <a:gd name="T14" fmla="*/ 202 w 202"/>
                <a:gd name="T15" fmla="*/ 177 h 354"/>
                <a:gd name="T16" fmla="*/ 25 w 202"/>
                <a:gd name="T17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2" h="354">
                  <a:moveTo>
                    <a:pt x="25" y="354"/>
                  </a:moveTo>
                  <a:cubicBezTo>
                    <a:pt x="11" y="354"/>
                    <a:pt x="0" y="342"/>
                    <a:pt x="0" y="328"/>
                  </a:cubicBezTo>
                  <a:cubicBezTo>
                    <a:pt x="0" y="314"/>
                    <a:pt x="11" y="303"/>
                    <a:pt x="25" y="303"/>
                  </a:cubicBezTo>
                  <a:cubicBezTo>
                    <a:pt x="95" y="303"/>
                    <a:pt x="151" y="246"/>
                    <a:pt x="151" y="177"/>
                  </a:cubicBezTo>
                  <a:cubicBezTo>
                    <a:pt x="151" y="107"/>
                    <a:pt x="95" y="51"/>
                    <a:pt x="25" y="51"/>
                  </a:cubicBezTo>
                  <a:cubicBezTo>
                    <a:pt x="11" y="51"/>
                    <a:pt x="0" y="40"/>
                    <a:pt x="0" y="26"/>
                  </a:cubicBezTo>
                  <a:cubicBezTo>
                    <a:pt x="0" y="12"/>
                    <a:pt x="11" y="0"/>
                    <a:pt x="25" y="0"/>
                  </a:cubicBezTo>
                  <a:cubicBezTo>
                    <a:pt x="123" y="0"/>
                    <a:pt x="202" y="80"/>
                    <a:pt x="202" y="177"/>
                  </a:cubicBezTo>
                  <a:cubicBezTo>
                    <a:pt x="202" y="274"/>
                    <a:pt x="123" y="354"/>
                    <a:pt x="25" y="3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</p:grp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C949D1B0-C483-6CBA-2D4A-BC065E7C70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EF920009-8538-C566-0157-DEB18D6A6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557746" y="69236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A1D34DE3-34FC-5627-AE2A-541439B21D22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Philippe Goffin</a:t>
            </a:r>
          </a:p>
        </p:txBody>
      </p:sp>
      <p:pic>
        <p:nvPicPr>
          <p:cNvPr id="19" name="Picture Placeholder 17" descr="A close-up of a person&#10;&#10;Description automatically generated">
            <a:extLst>
              <a:ext uri="{FF2B5EF4-FFF2-40B4-BE49-F238E27FC236}">
                <a16:creationId xmlns:a16="http://schemas.microsoft.com/office/drawing/2014/main" id="{297A9ACB-80F9-928B-EE05-EBA59435A77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079" b="11079"/>
          <a:stretch>
            <a:fillRect/>
          </a:stretch>
        </p:blipFill>
        <p:spPr>
          <a:xfrm>
            <a:off x="557746" y="69236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A396070-6F63-FC3D-F36E-E6777888DCCB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Automation Testing Tool</a:t>
            </a:r>
          </a:p>
        </p:txBody>
      </p:sp>
      <p:sp>
        <p:nvSpPr>
          <p:cNvPr id="22" name="Rounded Rectangle 12">
            <a:extLst>
              <a:ext uri="{FF2B5EF4-FFF2-40B4-BE49-F238E27FC236}">
                <a16:creationId xmlns:a16="http://schemas.microsoft.com/office/drawing/2014/main" id="{A90B9994-5DAF-ED1F-E0BB-F74BA3AAD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6391088" y="558747"/>
            <a:ext cx="4735932" cy="5507117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23" name="Espace réservé du texte 25">
            <a:extLst>
              <a:ext uri="{FF2B5EF4-FFF2-40B4-BE49-F238E27FC236}">
                <a16:creationId xmlns:a16="http://schemas.microsoft.com/office/drawing/2014/main" id="{B8A2CEA0-ABCA-F25E-0D7E-156A93C5888E}"/>
              </a:ext>
            </a:extLst>
          </p:cNvPr>
          <p:cNvSpPr txBox="1">
            <a:spLocks/>
          </p:cNvSpPr>
          <p:nvPr/>
        </p:nvSpPr>
        <p:spPr>
          <a:xfrm>
            <a:off x="6501583" y="1056616"/>
            <a:ext cx="4514943" cy="46218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first version was based on an Excel sheet for the user interface and Protractor / Selenium for the engine.</a:t>
            </a:r>
          </a:p>
          <a:p>
            <a:r>
              <a:rPr lang="en-GB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Main objective</a:t>
            </a: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build a tool that can be used by testers without any technical skill.</a:t>
            </a:r>
          </a:p>
          <a:p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version was used during 4 years on 2 big projects at the Commission (DG INTPA).</a:t>
            </a:r>
          </a:p>
          <a:p>
            <a:r>
              <a:rPr lang="en-GB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2024</a:t>
            </a: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a new version with a </a:t>
            </a:r>
            <a:r>
              <a:rPr lang="en-GB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web interface</a:t>
            </a: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was born.</a:t>
            </a:r>
            <a:b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With very high ambitions… this new version is a real game changer: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code is optimised (performance increased to 35%).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more intuitive interface with dynamics parameters for the functions.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Possibility to share scenarios between the projects (of the same workspace / customer)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Export data (scenarios, dataset…) into a .</a:t>
            </a:r>
            <a:r>
              <a:rPr lang="en-GB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json</a:t>
            </a: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file, ready to be formatted in Excel for a discussion with the business.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Open to a team of testers (login/password)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Espace réservé du texte 14">
            <a:extLst>
              <a:ext uri="{FF2B5EF4-FFF2-40B4-BE49-F238E27FC236}">
                <a16:creationId xmlns:a16="http://schemas.microsoft.com/office/drawing/2014/main" id="{1F394016-CD87-7294-B84C-4F2AC675CA47}"/>
              </a:ext>
            </a:extLst>
          </p:cNvPr>
          <p:cNvSpPr txBox="1">
            <a:spLocks/>
          </p:cNvSpPr>
          <p:nvPr/>
        </p:nvSpPr>
        <p:spPr>
          <a:xfrm>
            <a:off x="6517337" y="607933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History of the project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3E83D52-8DD1-F753-5897-2AAD797C35A4}"/>
              </a:ext>
            </a:extLst>
          </p:cNvPr>
          <p:cNvGrpSpPr>
            <a:grpSpLocks noChangeAspect="1"/>
          </p:cNvGrpSpPr>
          <p:nvPr/>
        </p:nvGrpSpPr>
        <p:grpSpPr>
          <a:xfrm>
            <a:off x="10630629" y="641043"/>
            <a:ext cx="376523" cy="375607"/>
            <a:chOff x="16638588" y="2425700"/>
            <a:chExt cx="652463" cy="650875"/>
          </a:xfrm>
          <a:solidFill>
            <a:schemeClr val="accent6"/>
          </a:solidFill>
        </p:grpSpPr>
        <p:sp>
          <p:nvSpPr>
            <p:cNvPr id="35" name="Freeform 58">
              <a:extLst>
                <a:ext uri="{FF2B5EF4-FFF2-40B4-BE49-F238E27FC236}">
                  <a16:creationId xmlns:a16="http://schemas.microsoft.com/office/drawing/2014/main" id="{AC818FF3-7392-623C-4645-FC0E6F5B5C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97351" y="2620963"/>
              <a:ext cx="136525" cy="153988"/>
            </a:xfrm>
            <a:custGeom>
              <a:avLst/>
              <a:gdLst>
                <a:gd name="T0" fmla="*/ 165 w 330"/>
                <a:gd name="T1" fmla="*/ 370 h 370"/>
                <a:gd name="T2" fmla="*/ 0 w 330"/>
                <a:gd name="T3" fmla="*/ 204 h 370"/>
                <a:gd name="T4" fmla="*/ 0 w 330"/>
                <a:gd name="T5" fmla="*/ 165 h 370"/>
                <a:gd name="T6" fmla="*/ 25 w 330"/>
                <a:gd name="T7" fmla="*/ 78 h 370"/>
                <a:gd name="T8" fmla="*/ 59 w 330"/>
                <a:gd name="T9" fmla="*/ 70 h 370"/>
                <a:gd name="T10" fmla="*/ 67 w 330"/>
                <a:gd name="T11" fmla="*/ 104 h 370"/>
                <a:gd name="T12" fmla="*/ 50 w 330"/>
                <a:gd name="T13" fmla="*/ 165 h 370"/>
                <a:gd name="T14" fmla="*/ 50 w 330"/>
                <a:gd name="T15" fmla="*/ 204 h 370"/>
                <a:gd name="T16" fmla="*/ 165 w 330"/>
                <a:gd name="T17" fmla="*/ 319 h 370"/>
                <a:gd name="T18" fmla="*/ 280 w 330"/>
                <a:gd name="T19" fmla="*/ 204 h 370"/>
                <a:gd name="T20" fmla="*/ 280 w 330"/>
                <a:gd name="T21" fmla="*/ 165 h 370"/>
                <a:gd name="T22" fmla="*/ 165 w 330"/>
                <a:gd name="T23" fmla="*/ 50 h 370"/>
                <a:gd name="T24" fmla="*/ 118 w 330"/>
                <a:gd name="T25" fmla="*/ 60 h 370"/>
                <a:gd name="T26" fmla="*/ 84 w 330"/>
                <a:gd name="T27" fmla="*/ 48 h 370"/>
                <a:gd name="T28" fmla="*/ 97 w 330"/>
                <a:gd name="T29" fmla="*/ 14 h 370"/>
                <a:gd name="T30" fmla="*/ 165 w 330"/>
                <a:gd name="T31" fmla="*/ 0 h 370"/>
                <a:gd name="T32" fmla="*/ 330 w 330"/>
                <a:gd name="T33" fmla="*/ 165 h 370"/>
                <a:gd name="T34" fmla="*/ 330 w 330"/>
                <a:gd name="T35" fmla="*/ 204 h 370"/>
                <a:gd name="T36" fmla="*/ 165 w 330"/>
                <a:gd name="T37" fmla="*/ 37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30" h="370">
                  <a:moveTo>
                    <a:pt x="165" y="370"/>
                  </a:moveTo>
                  <a:cubicBezTo>
                    <a:pt x="74" y="370"/>
                    <a:pt x="0" y="295"/>
                    <a:pt x="0" y="204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0" y="134"/>
                    <a:pt x="9" y="104"/>
                    <a:pt x="25" y="78"/>
                  </a:cubicBezTo>
                  <a:cubicBezTo>
                    <a:pt x="32" y="66"/>
                    <a:pt x="47" y="63"/>
                    <a:pt x="59" y="70"/>
                  </a:cubicBezTo>
                  <a:cubicBezTo>
                    <a:pt x="71" y="77"/>
                    <a:pt x="75" y="93"/>
                    <a:pt x="67" y="104"/>
                  </a:cubicBezTo>
                  <a:cubicBezTo>
                    <a:pt x="56" y="123"/>
                    <a:pt x="50" y="143"/>
                    <a:pt x="50" y="165"/>
                  </a:cubicBezTo>
                  <a:cubicBezTo>
                    <a:pt x="50" y="204"/>
                    <a:pt x="50" y="204"/>
                    <a:pt x="50" y="204"/>
                  </a:cubicBezTo>
                  <a:cubicBezTo>
                    <a:pt x="50" y="268"/>
                    <a:pt x="102" y="319"/>
                    <a:pt x="165" y="319"/>
                  </a:cubicBezTo>
                  <a:cubicBezTo>
                    <a:pt x="229" y="319"/>
                    <a:pt x="280" y="268"/>
                    <a:pt x="280" y="204"/>
                  </a:cubicBezTo>
                  <a:cubicBezTo>
                    <a:pt x="280" y="165"/>
                    <a:pt x="280" y="165"/>
                    <a:pt x="280" y="165"/>
                  </a:cubicBezTo>
                  <a:cubicBezTo>
                    <a:pt x="280" y="101"/>
                    <a:pt x="229" y="50"/>
                    <a:pt x="165" y="50"/>
                  </a:cubicBezTo>
                  <a:cubicBezTo>
                    <a:pt x="149" y="50"/>
                    <a:pt x="132" y="53"/>
                    <a:pt x="118" y="60"/>
                  </a:cubicBezTo>
                  <a:cubicBezTo>
                    <a:pt x="105" y="66"/>
                    <a:pt x="90" y="60"/>
                    <a:pt x="84" y="48"/>
                  </a:cubicBezTo>
                  <a:cubicBezTo>
                    <a:pt x="79" y="35"/>
                    <a:pt x="84" y="20"/>
                    <a:pt x="97" y="14"/>
                  </a:cubicBezTo>
                  <a:cubicBezTo>
                    <a:pt x="118" y="5"/>
                    <a:pt x="141" y="0"/>
                    <a:pt x="165" y="0"/>
                  </a:cubicBezTo>
                  <a:cubicBezTo>
                    <a:pt x="256" y="0"/>
                    <a:pt x="330" y="74"/>
                    <a:pt x="330" y="165"/>
                  </a:cubicBezTo>
                  <a:cubicBezTo>
                    <a:pt x="330" y="204"/>
                    <a:pt x="330" y="204"/>
                    <a:pt x="330" y="204"/>
                  </a:cubicBezTo>
                  <a:cubicBezTo>
                    <a:pt x="330" y="295"/>
                    <a:pt x="256" y="370"/>
                    <a:pt x="165" y="3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6" name="Freeform 59">
              <a:extLst>
                <a:ext uri="{FF2B5EF4-FFF2-40B4-BE49-F238E27FC236}">
                  <a16:creationId xmlns:a16="http://schemas.microsoft.com/office/drawing/2014/main" id="{48EC68CA-B55B-F7A9-83A7-7FD4ADF5D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68776" y="2744788"/>
              <a:ext cx="76200" cy="146050"/>
            </a:xfrm>
            <a:custGeom>
              <a:avLst/>
              <a:gdLst>
                <a:gd name="T0" fmla="*/ 26 w 182"/>
                <a:gd name="T1" fmla="*/ 351 h 351"/>
                <a:gd name="T2" fmla="*/ 0 w 182"/>
                <a:gd name="T3" fmla="*/ 326 h 351"/>
                <a:gd name="T4" fmla="*/ 0 w 182"/>
                <a:gd name="T5" fmla="*/ 200 h 351"/>
                <a:gd name="T6" fmla="*/ 42 w 182"/>
                <a:gd name="T7" fmla="*/ 112 h 351"/>
                <a:gd name="T8" fmla="*/ 132 w 182"/>
                <a:gd name="T9" fmla="*/ 71 h 351"/>
                <a:gd name="T10" fmla="*/ 132 w 182"/>
                <a:gd name="T11" fmla="*/ 25 h 351"/>
                <a:gd name="T12" fmla="*/ 157 w 182"/>
                <a:gd name="T13" fmla="*/ 0 h 351"/>
                <a:gd name="T14" fmla="*/ 182 w 182"/>
                <a:gd name="T15" fmla="*/ 25 h 351"/>
                <a:gd name="T16" fmla="*/ 182 w 182"/>
                <a:gd name="T17" fmla="*/ 88 h 351"/>
                <a:gd name="T18" fmla="*/ 166 w 182"/>
                <a:gd name="T19" fmla="*/ 111 h 351"/>
                <a:gd name="T20" fmla="*/ 66 w 182"/>
                <a:gd name="T21" fmla="*/ 156 h 351"/>
                <a:gd name="T22" fmla="*/ 51 w 182"/>
                <a:gd name="T23" fmla="*/ 199 h 351"/>
                <a:gd name="T24" fmla="*/ 51 w 182"/>
                <a:gd name="T25" fmla="*/ 326 h 351"/>
                <a:gd name="T26" fmla="*/ 26 w 182"/>
                <a:gd name="T27" fmla="*/ 351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2" h="351">
                  <a:moveTo>
                    <a:pt x="26" y="351"/>
                  </a:moveTo>
                  <a:cubicBezTo>
                    <a:pt x="12" y="351"/>
                    <a:pt x="0" y="340"/>
                    <a:pt x="0" y="326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0" y="194"/>
                    <a:pt x="0" y="135"/>
                    <a:pt x="42" y="112"/>
                  </a:cubicBezTo>
                  <a:cubicBezTo>
                    <a:pt x="65" y="100"/>
                    <a:pt x="108" y="81"/>
                    <a:pt x="132" y="71"/>
                  </a:cubicBezTo>
                  <a:cubicBezTo>
                    <a:pt x="132" y="25"/>
                    <a:pt x="132" y="25"/>
                    <a:pt x="132" y="25"/>
                  </a:cubicBezTo>
                  <a:cubicBezTo>
                    <a:pt x="132" y="11"/>
                    <a:pt x="143" y="0"/>
                    <a:pt x="157" y="0"/>
                  </a:cubicBezTo>
                  <a:cubicBezTo>
                    <a:pt x="170" y="0"/>
                    <a:pt x="182" y="11"/>
                    <a:pt x="182" y="25"/>
                  </a:cubicBezTo>
                  <a:cubicBezTo>
                    <a:pt x="182" y="88"/>
                    <a:pt x="182" y="88"/>
                    <a:pt x="182" y="88"/>
                  </a:cubicBezTo>
                  <a:cubicBezTo>
                    <a:pt x="182" y="98"/>
                    <a:pt x="176" y="107"/>
                    <a:pt x="166" y="111"/>
                  </a:cubicBezTo>
                  <a:cubicBezTo>
                    <a:pt x="165" y="111"/>
                    <a:pt x="95" y="140"/>
                    <a:pt x="66" y="156"/>
                  </a:cubicBezTo>
                  <a:cubicBezTo>
                    <a:pt x="54" y="163"/>
                    <a:pt x="50" y="190"/>
                    <a:pt x="51" y="199"/>
                  </a:cubicBezTo>
                  <a:cubicBezTo>
                    <a:pt x="51" y="326"/>
                    <a:pt x="51" y="326"/>
                    <a:pt x="51" y="326"/>
                  </a:cubicBezTo>
                  <a:cubicBezTo>
                    <a:pt x="51" y="340"/>
                    <a:pt x="39" y="351"/>
                    <a:pt x="26" y="3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7" name="Freeform 60">
              <a:extLst>
                <a:ext uri="{FF2B5EF4-FFF2-40B4-BE49-F238E27FC236}">
                  <a16:creationId xmlns:a16="http://schemas.microsoft.com/office/drawing/2014/main" id="{8B015582-D3BF-177D-5860-CD5EBEFCEA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24338" y="2746375"/>
              <a:ext cx="20638" cy="46038"/>
            </a:xfrm>
            <a:custGeom>
              <a:avLst/>
              <a:gdLst>
                <a:gd name="T0" fmla="*/ 25 w 50"/>
                <a:gd name="T1" fmla="*/ 110 h 110"/>
                <a:gd name="T2" fmla="*/ 0 w 50"/>
                <a:gd name="T3" fmla="*/ 85 h 110"/>
                <a:gd name="T4" fmla="*/ 0 w 50"/>
                <a:gd name="T5" fmla="*/ 25 h 110"/>
                <a:gd name="T6" fmla="*/ 25 w 50"/>
                <a:gd name="T7" fmla="*/ 0 h 110"/>
                <a:gd name="T8" fmla="*/ 50 w 50"/>
                <a:gd name="T9" fmla="*/ 25 h 110"/>
                <a:gd name="T10" fmla="*/ 50 w 50"/>
                <a:gd name="T11" fmla="*/ 85 h 110"/>
                <a:gd name="T12" fmla="*/ 25 w 50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10">
                  <a:moveTo>
                    <a:pt x="25" y="110"/>
                  </a:moveTo>
                  <a:cubicBezTo>
                    <a:pt x="11" y="110"/>
                    <a:pt x="0" y="99"/>
                    <a:pt x="0" y="8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8" y="0"/>
                    <a:pt x="50" y="11"/>
                    <a:pt x="50" y="25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99"/>
                    <a:pt x="38" y="110"/>
                    <a:pt x="25" y="1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8" name="Freeform 61">
              <a:extLst>
                <a:ext uri="{FF2B5EF4-FFF2-40B4-BE49-F238E27FC236}">
                  <a16:creationId xmlns:a16="http://schemas.microsoft.com/office/drawing/2014/main" id="{EFD16E58-F59D-D6B8-35C3-E3B92B30D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86251" y="2744788"/>
              <a:ext cx="74613" cy="146050"/>
            </a:xfrm>
            <a:custGeom>
              <a:avLst/>
              <a:gdLst>
                <a:gd name="T0" fmla="*/ 156 w 181"/>
                <a:gd name="T1" fmla="*/ 351 h 351"/>
                <a:gd name="T2" fmla="*/ 131 w 181"/>
                <a:gd name="T3" fmla="*/ 326 h 351"/>
                <a:gd name="T4" fmla="*/ 131 w 181"/>
                <a:gd name="T5" fmla="*/ 200 h 351"/>
                <a:gd name="T6" fmla="*/ 115 w 181"/>
                <a:gd name="T7" fmla="*/ 156 h 351"/>
                <a:gd name="T8" fmla="*/ 15 w 181"/>
                <a:gd name="T9" fmla="*/ 111 h 351"/>
                <a:gd name="T10" fmla="*/ 0 w 181"/>
                <a:gd name="T11" fmla="*/ 88 h 351"/>
                <a:gd name="T12" fmla="*/ 0 w 181"/>
                <a:gd name="T13" fmla="*/ 25 h 351"/>
                <a:gd name="T14" fmla="*/ 25 w 181"/>
                <a:gd name="T15" fmla="*/ 0 h 351"/>
                <a:gd name="T16" fmla="*/ 50 w 181"/>
                <a:gd name="T17" fmla="*/ 25 h 351"/>
                <a:gd name="T18" fmla="*/ 50 w 181"/>
                <a:gd name="T19" fmla="*/ 71 h 351"/>
                <a:gd name="T20" fmla="*/ 139 w 181"/>
                <a:gd name="T21" fmla="*/ 112 h 351"/>
                <a:gd name="T22" fmla="*/ 181 w 181"/>
                <a:gd name="T23" fmla="*/ 201 h 351"/>
                <a:gd name="T24" fmla="*/ 181 w 181"/>
                <a:gd name="T25" fmla="*/ 326 h 351"/>
                <a:gd name="T26" fmla="*/ 156 w 181"/>
                <a:gd name="T27" fmla="*/ 351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1" h="351">
                  <a:moveTo>
                    <a:pt x="156" y="351"/>
                  </a:moveTo>
                  <a:cubicBezTo>
                    <a:pt x="142" y="351"/>
                    <a:pt x="131" y="340"/>
                    <a:pt x="131" y="326"/>
                  </a:cubicBezTo>
                  <a:cubicBezTo>
                    <a:pt x="131" y="200"/>
                    <a:pt x="131" y="200"/>
                    <a:pt x="131" y="200"/>
                  </a:cubicBezTo>
                  <a:cubicBezTo>
                    <a:pt x="131" y="188"/>
                    <a:pt x="127" y="163"/>
                    <a:pt x="115" y="156"/>
                  </a:cubicBezTo>
                  <a:cubicBezTo>
                    <a:pt x="86" y="140"/>
                    <a:pt x="16" y="111"/>
                    <a:pt x="15" y="111"/>
                  </a:cubicBezTo>
                  <a:cubicBezTo>
                    <a:pt x="6" y="107"/>
                    <a:pt x="0" y="98"/>
                    <a:pt x="0" y="8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5"/>
                  </a:cubicBezTo>
                  <a:cubicBezTo>
                    <a:pt x="50" y="71"/>
                    <a:pt x="50" y="71"/>
                    <a:pt x="50" y="71"/>
                  </a:cubicBezTo>
                  <a:cubicBezTo>
                    <a:pt x="73" y="81"/>
                    <a:pt x="117" y="100"/>
                    <a:pt x="139" y="112"/>
                  </a:cubicBezTo>
                  <a:cubicBezTo>
                    <a:pt x="181" y="135"/>
                    <a:pt x="181" y="194"/>
                    <a:pt x="181" y="201"/>
                  </a:cubicBezTo>
                  <a:cubicBezTo>
                    <a:pt x="181" y="326"/>
                    <a:pt x="181" y="326"/>
                    <a:pt x="181" y="326"/>
                  </a:cubicBezTo>
                  <a:cubicBezTo>
                    <a:pt x="181" y="340"/>
                    <a:pt x="170" y="351"/>
                    <a:pt x="156" y="3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9" name="Freeform 62">
              <a:extLst>
                <a:ext uri="{FF2B5EF4-FFF2-40B4-BE49-F238E27FC236}">
                  <a16:creationId xmlns:a16="http://schemas.microsoft.com/office/drawing/2014/main" id="{C69E07A5-CC15-B9F8-7D2D-BB9599271B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38588" y="2425700"/>
              <a:ext cx="652463" cy="650875"/>
            </a:xfrm>
            <a:custGeom>
              <a:avLst/>
              <a:gdLst>
                <a:gd name="T0" fmla="*/ 909 w 1570"/>
                <a:gd name="T1" fmla="*/ 1486 h 1569"/>
                <a:gd name="T2" fmla="*/ 690 w 1570"/>
                <a:gd name="T3" fmla="*/ 1445 h 1569"/>
                <a:gd name="T4" fmla="*/ 629 w 1570"/>
                <a:gd name="T5" fmla="*/ 1549 h 1569"/>
                <a:gd name="T6" fmla="*/ 354 w 1570"/>
                <a:gd name="T7" fmla="*/ 1435 h 1569"/>
                <a:gd name="T8" fmla="*/ 393 w 1570"/>
                <a:gd name="T9" fmla="*/ 1339 h 1569"/>
                <a:gd name="T10" fmla="*/ 209 w 1570"/>
                <a:gd name="T11" fmla="*/ 1184 h 1569"/>
                <a:gd name="T12" fmla="*/ 76 w 1570"/>
                <a:gd name="T13" fmla="*/ 1174 h 1569"/>
                <a:gd name="T14" fmla="*/ 83 w 1570"/>
                <a:gd name="T15" fmla="*/ 908 h 1569"/>
                <a:gd name="T16" fmla="*/ 123 w 1570"/>
                <a:gd name="T17" fmla="*/ 688 h 1569"/>
                <a:gd name="T18" fmla="*/ 21 w 1570"/>
                <a:gd name="T19" fmla="*/ 627 h 1569"/>
                <a:gd name="T20" fmla="*/ 135 w 1570"/>
                <a:gd name="T21" fmla="*/ 353 h 1569"/>
                <a:gd name="T22" fmla="*/ 210 w 1570"/>
                <a:gd name="T23" fmla="*/ 418 h 1569"/>
                <a:gd name="T24" fmla="*/ 142 w 1570"/>
                <a:gd name="T25" fmla="*/ 402 h 1569"/>
                <a:gd name="T26" fmla="*/ 61 w 1570"/>
                <a:gd name="T27" fmla="*/ 597 h 1569"/>
                <a:gd name="T28" fmla="*/ 173 w 1570"/>
                <a:gd name="T29" fmla="*/ 688 h 1569"/>
                <a:gd name="T30" fmla="*/ 83 w 1570"/>
                <a:gd name="T31" fmla="*/ 958 h 1569"/>
                <a:gd name="T32" fmla="*/ 120 w 1570"/>
                <a:gd name="T33" fmla="*/ 1150 h 1569"/>
                <a:gd name="T34" fmla="*/ 174 w 1570"/>
                <a:gd name="T35" fmla="*/ 1148 h 1569"/>
                <a:gd name="T36" fmla="*/ 444 w 1570"/>
                <a:gd name="T37" fmla="*/ 1339 h 1569"/>
                <a:gd name="T38" fmla="*/ 404 w 1570"/>
                <a:gd name="T39" fmla="*/ 1428 h 1569"/>
                <a:gd name="T40" fmla="*/ 599 w 1570"/>
                <a:gd name="T41" fmla="*/ 1509 h 1569"/>
                <a:gd name="T42" fmla="*/ 690 w 1570"/>
                <a:gd name="T43" fmla="*/ 1395 h 1569"/>
                <a:gd name="T44" fmla="*/ 960 w 1570"/>
                <a:gd name="T45" fmla="*/ 1486 h 1569"/>
                <a:gd name="T46" fmla="*/ 1153 w 1570"/>
                <a:gd name="T47" fmla="*/ 1448 h 1569"/>
                <a:gd name="T48" fmla="*/ 1151 w 1570"/>
                <a:gd name="T49" fmla="*/ 1394 h 1569"/>
                <a:gd name="T50" fmla="*/ 1286 w 1570"/>
                <a:gd name="T51" fmla="*/ 1148 h 1569"/>
                <a:gd name="T52" fmla="*/ 1430 w 1570"/>
                <a:gd name="T53" fmla="*/ 1164 h 1569"/>
                <a:gd name="T54" fmla="*/ 1510 w 1570"/>
                <a:gd name="T55" fmla="*/ 969 h 1569"/>
                <a:gd name="T56" fmla="*/ 1396 w 1570"/>
                <a:gd name="T57" fmla="*/ 879 h 1569"/>
                <a:gd name="T58" fmla="*/ 1486 w 1570"/>
                <a:gd name="T59" fmla="*/ 609 h 1569"/>
                <a:gd name="T60" fmla="*/ 1450 w 1570"/>
                <a:gd name="T61" fmla="*/ 417 h 1569"/>
                <a:gd name="T62" fmla="*/ 1397 w 1570"/>
                <a:gd name="T63" fmla="*/ 418 h 1569"/>
                <a:gd name="T64" fmla="*/ 1127 w 1570"/>
                <a:gd name="T65" fmla="*/ 228 h 1569"/>
                <a:gd name="T66" fmla="*/ 1165 w 1570"/>
                <a:gd name="T67" fmla="*/ 140 h 1569"/>
                <a:gd name="T68" fmla="*/ 971 w 1570"/>
                <a:gd name="T69" fmla="*/ 59 h 1569"/>
                <a:gd name="T70" fmla="*/ 881 w 1570"/>
                <a:gd name="T71" fmla="*/ 172 h 1569"/>
                <a:gd name="T72" fmla="*/ 611 w 1570"/>
                <a:gd name="T73" fmla="*/ 83 h 1569"/>
                <a:gd name="T74" fmla="*/ 420 w 1570"/>
                <a:gd name="T75" fmla="*/ 119 h 1569"/>
                <a:gd name="T76" fmla="*/ 421 w 1570"/>
                <a:gd name="T77" fmla="*/ 171 h 1569"/>
                <a:gd name="T78" fmla="*/ 363 w 1570"/>
                <a:gd name="T79" fmla="*/ 341 h 1569"/>
                <a:gd name="T80" fmla="*/ 386 w 1570"/>
                <a:gd name="T81" fmla="*/ 247 h 1569"/>
                <a:gd name="T82" fmla="*/ 379 w 1570"/>
                <a:gd name="T83" fmla="*/ 200 h 1569"/>
                <a:gd name="T84" fmla="*/ 560 w 1570"/>
                <a:gd name="T85" fmla="*/ 7 h 1569"/>
                <a:gd name="T86" fmla="*/ 661 w 1570"/>
                <a:gd name="T87" fmla="*/ 93 h 1569"/>
                <a:gd name="T88" fmla="*/ 909 w 1570"/>
                <a:gd name="T89" fmla="*/ 93 h 1569"/>
                <a:gd name="T90" fmla="*/ 1010 w 1570"/>
                <a:gd name="T91" fmla="*/ 7 h 1569"/>
                <a:gd name="T92" fmla="*/ 1193 w 1570"/>
                <a:gd name="T93" fmla="*/ 200 h 1569"/>
                <a:gd name="T94" fmla="*/ 1185 w 1570"/>
                <a:gd name="T95" fmla="*/ 248 h 1569"/>
                <a:gd name="T96" fmla="*/ 1369 w 1570"/>
                <a:gd name="T97" fmla="*/ 376 h 1569"/>
                <a:gd name="T98" fmla="*/ 1563 w 1570"/>
                <a:gd name="T99" fmla="*/ 558 h 1569"/>
                <a:gd name="T100" fmla="*/ 1475 w 1570"/>
                <a:gd name="T101" fmla="*/ 659 h 1569"/>
                <a:gd name="T102" fmla="*/ 1475 w 1570"/>
                <a:gd name="T103" fmla="*/ 908 h 1569"/>
                <a:gd name="T104" fmla="*/ 1563 w 1570"/>
                <a:gd name="T105" fmla="*/ 1008 h 1569"/>
                <a:gd name="T106" fmla="*/ 1370 w 1570"/>
                <a:gd name="T107" fmla="*/ 1191 h 1569"/>
                <a:gd name="T108" fmla="*/ 1186 w 1570"/>
                <a:gd name="T109" fmla="*/ 1318 h 1569"/>
                <a:gd name="T110" fmla="*/ 1195 w 1570"/>
                <a:gd name="T111" fmla="*/ 1367 h 1569"/>
                <a:gd name="T112" fmla="*/ 1010 w 1570"/>
                <a:gd name="T113" fmla="*/ 1562 h 1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70" h="1569">
                  <a:moveTo>
                    <a:pt x="988" y="1565"/>
                  </a:moveTo>
                  <a:cubicBezTo>
                    <a:pt x="972" y="1565"/>
                    <a:pt x="955" y="1560"/>
                    <a:pt x="941" y="1549"/>
                  </a:cubicBezTo>
                  <a:cubicBezTo>
                    <a:pt x="921" y="1534"/>
                    <a:pt x="909" y="1511"/>
                    <a:pt x="909" y="1486"/>
                  </a:cubicBezTo>
                  <a:cubicBezTo>
                    <a:pt x="909" y="1474"/>
                    <a:pt x="909" y="1474"/>
                    <a:pt x="909" y="1474"/>
                  </a:cubicBezTo>
                  <a:cubicBezTo>
                    <a:pt x="909" y="1458"/>
                    <a:pt x="897" y="1445"/>
                    <a:pt x="881" y="1445"/>
                  </a:cubicBezTo>
                  <a:cubicBezTo>
                    <a:pt x="690" y="1445"/>
                    <a:pt x="690" y="1445"/>
                    <a:pt x="690" y="1445"/>
                  </a:cubicBezTo>
                  <a:cubicBezTo>
                    <a:pt x="674" y="1445"/>
                    <a:pt x="661" y="1458"/>
                    <a:pt x="661" y="1474"/>
                  </a:cubicBezTo>
                  <a:cubicBezTo>
                    <a:pt x="661" y="1486"/>
                    <a:pt x="661" y="1486"/>
                    <a:pt x="661" y="1486"/>
                  </a:cubicBezTo>
                  <a:cubicBezTo>
                    <a:pt x="661" y="1511"/>
                    <a:pt x="649" y="1534"/>
                    <a:pt x="629" y="1549"/>
                  </a:cubicBezTo>
                  <a:cubicBezTo>
                    <a:pt x="609" y="1564"/>
                    <a:pt x="584" y="1569"/>
                    <a:pt x="560" y="1562"/>
                  </a:cubicBezTo>
                  <a:cubicBezTo>
                    <a:pt x="503" y="1545"/>
                    <a:pt x="447" y="1522"/>
                    <a:pt x="394" y="1493"/>
                  </a:cubicBezTo>
                  <a:cubicBezTo>
                    <a:pt x="372" y="1480"/>
                    <a:pt x="358" y="1459"/>
                    <a:pt x="354" y="1435"/>
                  </a:cubicBezTo>
                  <a:cubicBezTo>
                    <a:pt x="351" y="1410"/>
                    <a:pt x="359" y="1385"/>
                    <a:pt x="377" y="1368"/>
                  </a:cubicBezTo>
                  <a:cubicBezTo>
                    <a:pt x="385" y="1359"/>
                    <a:pt x="385" y="1359"/>
                    <a:pt x="385" y="1359"/>
                  </a:cubicBezTo>
                  <a:cubicBezTo>
                    <a:pt x="390" y="1354"/>
                    <a:pt x="393" y="1347"/>
                    <a:pt x="393" y="1339"/>
                  </a:cubicBezTo>
                  <a:cubicBezTo>
                    <a:pt x="393" y="1331"/>
                    <a:pt x="390" y="1324"/>
                    <a:pt x="385" y="1319"/>
                  </a:cubicBezTo>
                  <a:cubicBezTo>
                    <a:pt x="250" y="1184"/>
                    <a:pt x="250" y="1184"/>
                    <a:pt x="250" y="1184"/>
                  </a:cubicBezTo>
                  <a:cubicBezTo>
                    <a:pt x="239" y="1172"/>
                    <a:pt x="220" y="1172"/>
                    <a:pt x="209" y="1184"/>
                  </a:cubicBezTo>
                  <a:cubicBezTo>
                    <a:pt x="201" y="1192"/>
                    <a:pt x="201" y="1192"/>
                    <a:pt x="201" y="1192"/>
                  </a:cubicBezTo>
                  <a:cubicBezTo>
                    <a:pt x="183" y="1209"/>
                    <a:pt x="159" y="1218"/>
                    <a:pt x="134" y="1214"/>
                  </a:cubicBezTo>
                  <a:cubicBezTo>
                    <a:pt x="109" y="1211"/>
                    <a:pt x="88" y="1196"/>
                    <a:pt x="76" y="1174"/>
                  </a:cubicBezTo>
                  <a:cubicBezTo>
                    <a:pt x="47" y="1122"/>
                    <a:pt x="24" y="1066"/>
                    <a:pt x="7" y="1008"/>
                  </a:cubicBezTo>
                  <a:cubicBezTo>
                    <a:pt x="0" y="985"/>
                    <a:pt x="5" y="959"/>
                    <a:pt x="20" y="939"/>
                  </a:cubicBezTo>
                  <a:cubicBezTo>
                    <a:pt x="35" y="919"/>
                    <a:pt x="58" y="908"/>
                    <a:pt x="83" y="908"/>
                  </a:cubicBezTo>
                  <a:cubicBezTo>
                    <a:pt x="94" y="908"/>
                    <a:pt x="94" y="908"/>
                    <a:pt x="94" y="908"/>
                  </a:cubicBezTo>
                  <a:cubicBezTo>
                    <a:pt x="110" y="908"/>
                    <a:pt x="123" y="895"/>
                    <a:pt x="123" y="879"/>
                  </a:cubicBezTo>
                  <a:cubicBezTo>
                    <a:pt x="123" y="688"/>
                    <a:pt x="123" y="688"/>
                    <a:pt x="123" y="688"/>
                  </a:cubicBezTo>
                  <a:cubicBezTo>
                    <a:pt x="123" y="672"/>
                    <a:pt x="110" y="659"/>
                    <a:pt x="94" y="659"/>
                  </a:cubicBezTo>
                  <a:cubicBezTo>
                    <a:pt x="84" y="659"/>
                    <a:pt x="84" y="659"/>
                    <a:pt x="84" y="659"/>
                  </a:cubicBezTo>
                  <a:cubicBezTo>
                    <a:pt x="59" y="659"/>
                    <a:pt x="36" y="648"/>
                    <a:pt x="21" y="627"/>
                  </a:cubicBezTo>
                  <a:cubicBezTo>
                    <a:pt x="6" y="607"/>
                    <a:pt x="1" y="582"/>
                    <a:pt x="8" y="558"/>
                  </a:cubicBezTo>
                  <a:cubicBezTo>
                    <a:pt x="25" y="501"/>
                    <a:pt x="48" y="445"/>
                    <a:pt x="78" y="392"/>
                  </a:cubicBezTo>
                  <a:cubicBezTo>
                    <a:pt x="90" y="370"/>
                    <a:pt x="111" y="356"/>
                    <a:pt x="135" y="353"/>
                  </a:cubicBezTo>
                  <a:cubicBezTo>
                    <a:pt x="160" y="349"/>
                    <a:pt x="185" y="357"/>
                    <a:pt x="202" y="375"/>
                  </a:cubicBezTo>
                  <a:cubicBezTo>
                    <a:pt x="210" y="382"/>
                    <a:pt x="210" y="382"/>
                    <a:pt x="210" y="382"/>
                  </a:cubicBezTo>
                  <a:cubicBezTo>
                    <a:pt x="220" y="392"/>
                    <a:pt x="220" y="408"/>
                    <a:pt x="210" y="418"/>
                  </a:cubicBezTo>
                  <a:cubicBezTo>
                    <a:pt x="200" y="428"/>
                    <a:pt x="184" y="428"/>
                    <a:pt x="174" y="418"/>
                  </a:cubicBezTo>
                  <a:cubicBezTo>
                    <a:pt x="167" y="410"/>
                    <a:pt x="167" y="410"/>
                    <a:pt x="167" y="410"/>
                  </a:cubicBezTo>
                  <a:cubicBezTo>
                    <a:pt x="161" y="404"/>
                    <a:pt x="152" y="401"/>
                    <a:pt x="142" y="402"/>
                  </a:cubicBezTo>
                  <a:cubicBezTo>
                    <a:pt x="133" y="403"/>
                    <a:pt x="126" y="409"/>
                    <a:pt x="121" y="416"/>
                  </a:cubicBezTo>
                  <a:cubicBezTo>
                    <a:pt x="94" y="466"/>
                    <a:pt x="72" y="518"/>
                    <a:pt x="56" y="572"/>
                  </a:cubicBezTo>
                  <a:cubicBezTo>
                    <a:pt x="53" y="581"/>
                    <a:pt x="55" y="590"/>
                    <a:pt x="61" y="597"/>
                  </a:cubicBezTo>
                  <a:cubicBezTo>
                    <a:pt x="66" y="605"/>
                    <a:pt x="75" y="609"/>
                    <a:pt x="84" y="609"/>
                  </a:cubicBezTo>
                  <a:cubicBezTo>
                    <a:pt x="94" y="609"/>
                    <a:pt x="94" y="609"/>
                    <a:pt x="94" y="609"/>
                  </a:cubicBezTo>
                  <a:cubicBezTo>
                    <a:pt x="138" y="609"/>
                    <a:pt x="173" y="644"/>
                    <a:pt x="173" y="688"/>
                  </a:cubicBezTo>
                  <a:cubicBezTo>
                    <a:pt x="173" y="879"/>
                    <a:pt x="173" y="879"/>
                    <a:pt x="173" y="879"/>
                  </a:cubicBezTo>
                  <a:cubicBezTo>
                    <a:pt x="173" y="922"/>
                    <a:pt x="138" y="958"/>
                    <a:pt x="94" y="958"/>
                  </a:cubicBezTo>
                  <a:cubicBezTo>
                    <a:pt x="83" y="958"/>
                    <a:pt x="83" y="958"/>
                    <a:pt x="83" y="958"/>
                  </a:cubicBezTo>
                  <a:cubicBezTo>
                    <a:pt x="74" y="958"/>
                    <a:pt x="66" y="962"/>
                    <a:pt x="60" y="969"/>
                  </a:cubicBezTo>
                  <a:cubicBezTo>
                    <a:pt x="55" y="977"/>
                    <a:pt x="53" y="986"/>
                    <a:pt x="55" y="995"/>
                  </a:cubicBezTo>
                  <a:cubicBezTo>
                    <a:pt x="71" y="1048"/>
                    <a:pt x="93" y="1101"/>
                    <a:pt x="120" y="1150"/>
                  </a:cubicBezTo>
                  <a:cubicBezTo>
                    <a:pt x="124" y="1158"/>
                    <a:pt x="132" y="1163"/>
                    <a:pt x="141" y="1164"/>
                  </a:cubicBezTo>
                  <a:cubicBezTo>
                    <a:pt x="150" y="1166"/>
                    <a:pt x="159" y="1163"/>
                    <a:pt x="166" y="1156"/>
                  </a:cubicBezTo>
                  <a:cubicBezTo>
                    <a:pt x="174" y="1148"/>
                    <a:pt x="174" y="1148"/>
                    <a:pt x="174" y="1148"/>
                  </a:cubicBezTo>
                  <a:cubicBezTo>
                    <a:pt x="205" y="1117"/>
                    <a:pt x="255" y="1117"/>
                    <a:pt x="285" y="1148"/>
                  </a:cubicBezTo>
                  <a:cubicBezTo>
                    <a:pt x="420" y="1283"/>
                    <a:pt x="420" y="1283"/>
                    <a:pt x="420" y="1283"/>
                  </a:cubicBezTo>
                  <a:cubicBezTo>
                    <a:pt x="435" y="1298"/>
                    <a:pt x="444" y="1318"/>
                    <a:pt x="444" y="1339"/>
                  </a:cubicBezTo>
                  <a:cubicBezTo>
                    <a:pt x="444" y="1360"/>
                    <a:pt x="435" y="1380"/>
                    <a:pt x="420" y="1395"/>
                  </a:cubicBezTo>
                  <a:cubicBezTo>
                    <a:pt x="412" y="1403"/>
                    <a:pt x="412" y="1403"/>
                    <a:pt x="412" y="1403"/>
                  </a:cubicBezTo>
                  <a:cubicBezTo>
                    <a:pt x="406" y="1410"/>
                    <a:pt x="403" y="1419"/>
                    <a:pt x="404" y="1428"/>
                  </a:cubicBezTo>
                  <a:cubicBezTo>
                    <a:pt x="405" y="1437"/>
                    <a:pt x="410" y="1444"/>
                    <a:pt x="418" y="1449"/>
                  </a:cubicBezTo>
                  <a:cubicBezTo>
                    <a:pt x="468" y="1476"/>
                    <a:pt x="520" y="1498"/>
                    <a:pt x="574" y="1514"/>
                  </a:cubicBezTo>
                  <a:cubicBezTo>
                    <a:pt x="583" y="1516"/>
                    <a:pt x="592" y="1515"/>
                    <a:pt x="599" y="1509"/>
                  </a:cubicBezTo>
                  <a:cubicBezTo>
                    <a:pt x="607" y="1504"/>
                    <a:pt x="611" y="1495"/>
                    <a:pt x="611" y="1486"/>
                  </a:cubicBezTo>
                  <a:cubicBezTo>
                    <a:pt x="611" y="1474"/>
                    <a:pt x="611" y="1474"/>
                    <a:pt x="611" y="1474"/>
                  </a:cubicBezTo>
                  <a:cubicBezTo>
                    <a:pt x="611" y="1430"/>
                    <a:pt x="646" y="1395"/>
                    <a:pt x="690" y="1395"/>
                  </a:cubicBezTo>
                  <a:cubicBezTo>
                    <a:pt x="881" y="1395"/>
                    <a:pt x="881" y="1395"/>
                    <a:pt x="881" y="1395"/>
                  </a:cubicBezTo>
                  <a:cubicBezTo>
                    <a:pt x="924" y="1395"/>
                    <a:pt x="960" y="1430"/>
                    <a:pt x="960" y="1474"/>
                  </a:cubicBezTo>
                  <a:cubicBezTo>
                    <a:pt x="960" y="1486"/>
                    <a:pt x="960" y="1486"/>
                    <a:pt x="960" y="1486"/>
                  </a:cubicBezTo>
                  <a:cubicBezTo>
                    <a:pt x="960" y="1495"/>
                    <a:pt x="964" y="1504"/>
                    <a:pt x="971" y="1509"/>
                  </a:cubicBezTo>
                  <a:cubicBezTo>
                    <a:pt x="979" y="1515"/>
                    <a:pt x="988" y="1516"/>
                    <a:pt x="996" y="1514"/>
                  </a:cubicBezTo>
                  <a:cubicBezTo>
                    <a:pt x="1051" y="1498"/>
                    <a:pt x="1103" y="1476"/>
                    <a:pt x="1153" y="1448"/>
                  </a:cubicBezTo>
                  <a:cubicBezTo>
                    <a:pt x="1161" y="1444"/>
                    <a:pt x="1166" y="1436"/>
                    <a:pt x="1167" y="1427"/>
                  </a:cubicBezTo>
                  <a:cubicBezTo>
                    <a:pt x="1169" y="1418"/>
                    <a:pt x="1166" y="1409"/>
                    <a:pt x="1159" y="1403"/>
                  </a:cubicBezTo>
                  <a:cubicBezTo>
                    <a:pt x="1151" y="1394"/>
                    <a:pt x="1151" y="1394"/>
                    <a:pt x="1151" y="1394"/>
                  </a:cubicBezTo>
                  <a:cubicBezTo>
                    <a:pt x="1136" y="1379"/>
                    <a:pt x="1128" y="1359"/>
                    <a:pt x="1128" y="1338"/>
                  </a:cubicBezTo>
                  <a:cubicBezTo>
                    <a:pt x="1128" y="1317"/>
                    <a:pt x="1136" y="1297"/>
                    <a:pt x="1151" y="1282"/>
                  </a:cubicBezTo>
                  <a:cubicBezTo>
                    <a:pt x="1286" y="1148"/>
                    <a:pt x="1286" y="1148"/>
                    <a:pt x="1286" y="1148"/>
                  </a:cubicBezTo>
                  <a:cubicBezTo>
                    <a:pt x="1316" y="1117"/>
                    <a:pt x="1367" y="1117"/>
                    <a:pt x="1397" y="1147"/>
                  </a:cubicBezTo>
                  <a:cubicBezTo>
                    <a:pt x="1405" y="1155"/>
                    <a:pt x="1405" y="1155"/>
                    <a:pt x="1405" y="1155"/>
                  </a:cubicBezTo>
                  <a:cubicBezTo>
                    <a:pt x="1412" y="1162"/>
                    <a:pt x="1421" y="1165"/>
                    <a:pt x="1430" y="1164"/>
                  </a:cubicBezTo>
                  <a:cubicBezTo>
                    <a:pt x="1439" y="1162"/>
                    <a:pt x="1447" y="1157"/>
                    <a:pt x="1451" y="1149"/>
                  </a:cubicBezTo>
                  <a:cubicBezTo>
                    <a:pt x="1478" y="1100"/>
                    <a:pt x="1500" y="1048"/>
                    <a:pt x="1515" y="995"/>
                  </a:cubicBezTo>
                  <a:cubicBezTo>
                    <a:pt x="1518" y="986"/>
                    <a:pt x="1516" y="977"/>
                    <a:pt x="1510" y="969"/>
                  </a:cubicBezTo>
                  <a:cubicBezTo>
                    <a:pt x="1505" y="962"/>
                    <a:pt x="1496" y="958"/>
                    <a:pt x="1487" y="958"/>
                  </a:cubicBezTo>
                  <a:cubicBezTo>
                    <a:pt x="1475" y="958"/>
                    <a:pt x="1475" y="958"/>
                    <a:pt x="1475" y="958"/>
                  </a:cubicBezTo>
                  <a:cubicBezTo>
                    <a:pt x="1431" y="958"/>
                    <a:pt x="1396" y="922"/>
                    <a:pt x="1396" y="879"/>
                  </a:cubicBezTo>
                  <a:cubicBezTo>
                    <a:pt x="1396" y="688"/>
                    <a:pt x="1396" y="688"/>
                    <a:pt x="1396" y="688"/>
                  </a:cubicBezTo>
                  <a:cubicBezTo>
                    <a:pt x="1396" y="644"/>
                    <a:pt x="1431" y="609"/>
                    <a:pt x="1475" y="609"/>
                  </a:cubicBezTo>
                  <a:cubicBezTo>
                    <a:pt x="1486" y="609"/>
                    <a:pt x="1486" y="609"/>
                    <a:pt x="1486" y="609"/>
                  </a:cubicBezTo>
                  <a:cubicBezTo>
                    <a:pt x="1496" y="609"/>
                    <a:pt x="1504" y="605"/>
                    <a:pt x="1510" y="597"/>
                  </a:cubicBezTo>
                  <a:cubicBezTo>
                    <a:pt x="1515" y="590"/>
                    <a:pt x="1517" y="581"/>
                    <a:pt x="1514" y="572"/>
                  </a:cubicBezTo>
                  <a:cubicBezTo>
                    <a:pt x="1499" y="519"/>
                    <a:pt x="1477" y="466"/>
                    <a:pt x="1450" y="417"/>
                  </a:cubicBezTo>
                  <a:cubicBezTo>
                    <a:pt x="1445" y="409"/>
                    <a:pt x="1438" y="404"/>
                    <a:pt x="1429" y="403"/>
                  </a:cubicBezTo>
                  <a:cubicBezTo>
                    <a:pt x="1419" y="402"/>
                    <a:pt x="1410" y="405"/>
                    <a:pt x="1404" y="411"/>
                  </a:cubicBezTo>
                  <a:cubicBezTo>
                    <a:pt x="1397" y="418"/>
                    <a:pt x="1397" y="418"/>
                    <a:pt x="1397" y="418"/>
                  </a:cubicBezTo>
                  <a:cubicBezTo>
                    <a:pt x="1367" y="448"/>
                    <a:pt x="1315" y="448"/>
                    <a:pt x="1285" y="418"/>
                  </a:cubicBezTo>
                  <a:cubicBezTo>
                    <a:pt x="1150" y="284"/>
                    <a:pt x="1150" y="284"/>
                    <a:pt x="1150" y="284"/>
                  </a:cubicBezTo>
                  <a:cubicBezTo>
                    <a:pt x="1135" y="269"/>
                    <a:pt x="1127" y="249"/>
                    <a:pt x="1127" y="228"/>
                  </a:cubicBezTo>
                  <a:cubicBezTo>
                    <a:pt x="1127" y="207"/>
                    <a:pt x="1135" y="187"/>
                    <a:pt x="1150" y="172"/>
                  </a:cubicBezTo>
                  <a:cubicBezTo>
                    <a:pt x="1157" y="165"/>
                    <a:pt x="1157" y="165"/>
                    <a:pt x="1157" y="165"/>
                  </a:cubicBezTo>
                  <a:cubicBezTo>
                    <a:pt x="1164" y="158"/>
                    <a:pt x="1167" y="149"/>
                    <a:pt x="1165" y="140"/>
                  </a:cubicBezTo>
                  <a:cubicBezTo>
                    <a:pt x="1164" y="131"/>
                    <a:pt x="1159" y="124"/>
                    <a:pt x="1151" y="119"/>
                  </a:cubicBezTo>
                  <a:cubicBezTo>
                    <a:pt x="1102" y="92"/>
                    <a:pt x="1050" y="70"/>
                    <a:pt x="996" y="55"/>
                  </a:cubicBezTo>
                  <a:cubicBezTo>
                    <a:pt x="988" y="52"/>
                    <a:pt x="979" y="54"/>
                    <a:pt x="971" y="59"/>
                  </a:cubicBezTo>
                  <a:cubicBezTo>
                    <a:pt x="964" y="65"/>
                    <a:pt x="960" y="74"/>
                    <a:pt x="960" y="83"/>
                  </a:cubicBezTo>
                  <a:cubicBezTo>
                    <a:pt x="960" y="93"/>
                    <a:pt x="960" y="93"/>
                    <a:pt x="960" y="93"/>
                  </a:cubicBezTo>
                  <a:cubicBezTo>
                    <a:pt x="960" y="137"/>
                    <a:pt x="924" y="172"/>
                    <a:pt x="881" y="172"/>
                  </a:cubicBezTo>
                  <a:cubicBezTo>
                    <a:pt x="690" y="172"/>
                    <a:pt x="690" y="172"/>
                    <a:pt x="690" y="172"/>
                  </a:cubicBezTo>
                  <a:cubicBezTo>
                    <a:pt x="646" y="172"/>
                    <a:pt x="611" y="137"/>
                    <a:pt x="611" y="93"/>
                  </a:cubicBezTo>
                  <a:cubicBezTo>
                    <a:pt x="611" y="83"/>
                    <a:pt x="611" y="83"/>
                    <a:pt x="611" y="83"/>
                  </a:cubicBezTo>
                  <a:cubicBezTo>
                    <a:pt x="611" y="74"/>
                    <a:pt x="607" y="65"/>
                    <a:pt x="599" y="59"/>
                  </a:cubicBezTo>
                  <a:cubicBezTo>
                    <a:pt x="592" y="54"/>
                    <a:pt x="583" y="52"/>
                    <a:pt x="574" y="55"/>
                  </a:cubicBezTo>
                  <a:cubicBezTo>
                    <a:pt x="521" y="70"/>
                    <a:pt x="469" y="92"/>
                    <a:pt x="420" y="119"/>
                  </a:cubicBezTo>
                  <a:cubicBezTo>
                    <a:pt x="412" y="123"/>
                    <a:pt x="407" y="131"/>
                    <a:pt x="406" y="140"/>
                  </a:cubicBezTo>
                  <a:cubicBezTo>
                    <a:pt x="405" y="149"/>
                    <a:pt x="408" y="158"/>
                    <a:pt x="414" y="164"/>
                  </a:cubicBezTo>
                  <a:cubicBezTo>
                    <a:pt x="421" y="171"/>
                    <a:pt x="421" y="171"/>
                    <a:pt x="421" y="171"/>
                  </a:cubicBezTo>
                  <a:cubicBezTo>
                    <a:pt x="436" y="186"/>
                    <a:pt x="444" y="206"/>
                    <a:pt x="444" y="227"/>
                  </a:cubicBezTo>
                  <a:cubicBezTo>
                    <a:pt x="444" y="248"/>
                    <a:pt x="436" y="268"/>
                    <a:pt x="421" y="283"/>
                  </a:cubicBezTo>
                  <a:cubicBezTo>
                    <a:pt x="363" y="341"/>
                    <a:pt x="363" y="341"/>
                    <a:pt x="363" y="341"/>
                  </a:cubicBezTo>
                  <a:cubicBezTo>
                    <a:pt x="353" y="351"/>
                    <a:pt x="337" y="351"/>
                    <a:pt x="328" y="341"/>
                  </a:cubicBezTo>
                  <a:cubicBezTo>
                    <a:pt x="318" y="331"/>
                    <a:pt x="318" y="315"/>
                    <a:pt x="328" y="305"/>
                  </a:cubicBezTo>
                  <a:cubicBezTo>
                    <a:pt x="386" y="247"/>
                    <a:pt x="386" y="247"/>
                    <a:pt x="386" y="247"/>
                  </a:cubicBezTo>
                  <a:cubicBezTo>
                    <a:pt x="391" y="242"/>
                    <a:pt x="394" y="235"/>
                    <a:pt x="394" y="227"/>
                  </a:cubicBezTo>
                  <a:cubicBezTo>
                    <a:pt x="394" y="219"/>
                    <a:pt x="391" y="212"/>
                    <a:pt x="386" y="207"/>
                  </a:cubicBezTo>
                  <a:cubicBezTo>
                    <a:pt x="379" y="200"/>
                    <a:pt x="379" y="200"/>
                    <a:pt x="379" y="200"/>
                  </a:cubicBezTo>
                  <a:cubicBezTo>
                    <a:pt x="361" y="182"/>
                    <a:pt x="353" y="158"/>
                    <a:pt x="356" y="133"/>
                  </a:cubicBezTo>
                  <a:cubicBezTo>
                    <a:pt x="360" y="108"/>
                    <a:pt x="374" y="87"/>
                    <a:pt x="396" y="75"/>
                  </a:cubicBezTo>
                  <a:cubicBezTo>
                    <a:pt x="448" y="46"/>
                    <a:pt x="503" y="23"/>
                    <a:pt x="560" y="7"/>
                  </a:cubicBezTo>
                  <a:cubicBezTo>
                    <a:pt x="584" y="0"/>
                    <a:pt x="609" y="4"/>
                    <a:pt x="629" y="19"/>
                  </a:cubicBezTo>
                  <a:cubicBezTo>
                    <a:pt x="649" y="35"/>
                    <a:pt x="661" y="58"/>
                    <a:pt x="661" y="83"/>
                  </a:cubicBezTo>
                  <a:cubicBezTo>
                    <a:pt x="661" y="93"/>
                    <a:pt x="661" y="93"/>
                    <a:pt x="661" y="93"/>
                  </a:cubicBezTo>
                  <a:cubicBezTo>
                    <a:pt x="661" y="109"/>
                    <a:pt x="674" y="122"/>
                    <a:pt x="690" y="122"/>
                  </a:cubicBezTo>
                  <a:cubicBezTo>
                    <a:pt x="881" y="122"/>
                    <a:pt x="881" y="122"/>
                    <a:pt x="881" y="122"/>
                  </a:cubicBezTo>
                  <a:cubicBezTo>
                    <a:pt x="897" y="122"/>
                    <a:pt x="909" y="109"/>
                    <a:pt x="909" y="93"/>
                  </a:cubicBezTo>
                  <a:cubicBezTo>
                    <a:pt x="909" y="83"/>
                    <a:pt x="909" y="83"/>
                    <a:pt x="909" y="83"/>
                  </a:cubicBezTo>
                  <a:cubicBezTo>
                    <a:pt x="909" y="58"/>
                    <a:pt x="921" y="35"/>
                    <a:pt x="941" y="19"/>
                  </a:cubicBezTo>
                  <a:cubicBezTo>
                    <a:pt x="961" y="4"/>
                    <a:pt x="987" y="0"/>
                    <a:pt x="1010" y="7"/>
                  </a:cubicBezTo>
                  <a:cubicBezTo>
                    <a:pt x="1067" y="23"/>
                    <a:pt x="1123" y="46"/>
                    <a:pt x="1175" y="75"/>
                  </a:cubicBezTo>
                  <a:cubicBezTo>
                    <a:pt x="1197" y="87"/>
                    <a:pt x="1212" y="108"/>
                    <a:pt x="1215" y="133"/>
                  </a:cubicBezTo>
                  <a:cubicBezTo>
                    <a:pt x="1218" y="158"/>
                    <a:pt x="1210" y="183"/>
                    <a:pt x="1193" y="200"/>
                  </a:cubicBezTo>
                  <a:cubicBezTo>
                    <a:pt x="1186" y="207"/>
                    <a:pt x="1186" y="207"/>
                    <a:pt x="1186" y="207"/>
                  </a:cubicBezTo>
                  <a:cubicBezTo>
                    <a:pt x="1180" y="213"/>
                    <a:pt x="1177" y="220"/>
                    <a:pt x="1177" y="228"/>
                  </a:cubicBezTo>
                  <a:cubicBezTo>
                    <a:pt x="1177" y="235"/>
                    <a:pt x="1180" y="243"/>
                    <a:pt x="1185" y="248"/>
                  </a:cubicBezTo>
                  <a:cubicBezTo>
                    <a:pt x="1320" y="383"/>
                    <a:pt x="1320" y="383"/>
                    <a:pt x="1320" y="383"/>
                  </a:cubicBezTo>
                  <a:cubicBezTo>
                    <a:pt x="1332" y="394"/>
                    <a:pt x="1350" y="394"/>
                    <a:pt x="1361" y="383"/>
                  </a:cubicBezTo>
                  <a:cubicBezTo>
                    <a:pt x="1369" y="376"/>
                    <a:pt x="1369" y="376"/>
                    <a:pt x="1369" y="376"/>
                  </a:cubicBezTo>
                  <a:cubicBezTo>
                    <a:pt x="1386" y="358"/>
                    <a:pt x="1411" y="350"/>
                    <a:pt x="1436" y="353"/>
                  </a:cubicBezTo>
                  <a:cubicBezTo>
                    <a:pt x="1460" y="357"/>
                    <a:pt x="1481" y="371"/>
                    <a:pt x="1493" y="393"/>
                  </a:cubicBezTo>
                  <a:cubicBezTo>
                    <a:pt x="1523" y="445"/>
                    <a:pt x="1546" y="501"/>
                    <a:pt x="1563" y="558"/>
                  </a:cubicBezTo>
                  <a:cubicBezTo>
                    <a:pt x="1570" y="582"/>
                    <a:pt x="1565" y="607"/>
                    <a:pt x="1550" y="627"/>
                  </a:cubicBezTo>
                  <a:cubicBezTo>
                    <a:pt x="1535" y="648"/>
                    <a:pt x="1512" y="659"/>
                    <a:pt x="1486" y="659"/>
                  </a:cubicBezTo>
                  <a:cubicBezTo>
                    <a:pt x="1475" y="659"/>
                    <a:pt x="1475" y="659"/>
                    <a:pt x="1475" y="659"/>
                  </a:cubicBezTo>
                  <a:cubicBezTo>
                    <a:pt x="1459" y="659"/>
                    <a:pt x="1446" y="672"/>
                    <a:pt x="1446" y="688"/>
                  </a:cubicBezTo>
                  <a:cubicBezTo>
                    <a:pt x="1446" y="879"/>
                    <a:pt x="1446" y="879"/>
                    <a:pt x="1446" y="879"/>
                  </a:cubicBezTo>
                  <a:cubicBezTo>
                    <a:pt x="1446" y="895"/>
                    <a:pt x="1459" y="908"/>
                    <a:pt x="1475" y="908"/>
                  </a:cubicBezTo>
                  <a:cubicBezTo>
                    <a:pt x="1487" y="908"/>
                    <a:pt x="1487" y="908"/>
                    <a:pt x="1487" y="908"/>
                  </a:cubicBezTo>
                  <a:cubicBezTo>
                    <a:pt x="1512" y="908"/>
                    <a:pt x="1535" y="919"/>
                    <a:pt x="1550" y="939"/>
                  </a:cubicBezTo>
                  <a:cubicBezTo>
                    <a:pt x="1565" y="959"/>
                    <a:pt x="1570" y="984"/>
                    <a:pt x="1563" y="1008"/>
                  </a:cubicBezTo>
                  <a:cubicBezTo>
                    <a:pt x="1547" y="1066"/>
                    <a:pt x="1524" y="1121"/>
                    <a:pt x="1495" y="1173"/>
                  </a:cubicBezTo>
                  <a:cubicBezTo>
                    <a:pt x="1483" y="1195"/>
                    <a:pt x="1462" y="1210"/>
                    <a:pt x="1437" y="1213"/>
                  </a:cubicBezTo>
                  <a:cubicBezTo>
                    <a:pt x="1412" y="1217"/>
                    <a:pt x="1387" y="1209"/>
                    <a:pt x="1370" y="1191"/>
                  </a:cubicBezTo>
                  <a:cubicBezTo>
                    <a:pt x="1362" y="1183"/>
                    <a:pt x="1362" y="1183"/>
                    <a:pt x="1362" y="1183"/>
                  </a:cubicBezTo>
                  <a:cubicBezTo>
                    <a:pt x="1351" y="1172"/>
                    <a:pt x="1332" y="1172"/>
                    <a:pt x="1321" y="1183"/>
                  </a:cubicBezTo>
                  <a:cubicBezTo>
                    <a:pt x="1186" y="1318"/>
                    <a:pt x="1186" y="1318"/>
                    <a:pt x="1186" y="1318"/>
                  </a:cubicBezTo>
                  <a:cubicBezTo>
                    <a:pt x="1181" y="1323"/>
                    <a:pt x="1178" y="1331"/>
                    <a:pt x="1178" y="1338"/>
                  </a:cubicBezTo>
                  <a:cubicBezTo>
                    <a:pt x="1178" y="1346"/>
                    <a:pt x="1181" y="1353"/>
                    <a:pt x="1186" y="1359"/>
                  </a:cubicBezTo>
                  <a:cubicBezTo>
                    <a:pt x="1195" y="1367"/>
                    <a:pt x="1195" y="1367"/>
                    <a:pt x="1195" y="1367"/>
                  </a:cubicBezTo>
                  <a:cubicBezTo>
                    <a:pt x="1212" y="1385"/>
                    <a:pt x="1220" y="1409"/>
                    <a:pt x="1217" y="1434"/>
                  </a:cubicBezTo>
                  <a:cubicBezTo>
                    <a:pt x="1214" y="1459"/>
                    <a:pt x="1199" y="1480"/>
                    <a:pt x="1178" y="1492"/>
                  </a:cubicBezTo>
                  <a:cubicBezTo>
                    <a:pt x="1124" y="1522"/>
                    <a:pt x="1068" y="1545"/>
                    <a:pt x="1010" y="1562"/>
                  </a:cubicBezTo>
                  <a:cubicBezTo>
                    <a:pt x="1003" y="1564"/>
                    <a:pt x="996" y="1565"/>
                    <a:pt x="988" y="15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0" name="Freeform 63">
              <a:extLst>
                <a:ext uri="{FF2B5EF4-FFF2-40B4-BE49-F238E27FC236}">
                  <a16:creationId xmlns:a16="http://schemas.microsoft.com/office/drawing/2014/main" id="{B7DF227D-AFF8-4EE8-9BDB-1B0C428E4E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78288" y="2543175"/>
              <a:ext cx="369888" cy="377825"/>
            </a:xfrm>
            <a:custGeom>
              <a:avLst/>
              <a:gdLst>
                <a:gd name="T0" fmla="*/ 450 w 889"/>
                <a:gd name="T1" fmla="*/ 911 h 911"/>
                <a:gd name="T2" fmla="*/ 174 w 889"/>
                <a:gd name="T3" fmla="*/ 810 h 911"/>
                <a:gd name="T4" fmla="*/ 29 w 889"/>
                <a:gd name="T5" fmla="*/ 401 h 911"/>
                <a:gd name="T6" fmla="*/ 58 w 889"/>
                <a:gd name="T7" fmla="*/ 381 h 911"/>
                <a:gd name="T8" fmla="*/ 78 w 889"/>
                <a:gd name="T9" fmla="*/ 410 h 911"/>
                <a:gd name="T10" fmla="*/ 206 w 889"/>
                <a:gd name="T11" fmla="*/ 772 h 911"/>
                <a:gd name="T12" fmla="*/ 483 w 889"/>
                <a:gd name="T13" fmla="*/ 860 h 911"/>
                <a:gd name="T14" fmla="*/ 741 w 889"/>
                <a:gd name="T15" fmla="*/ 726 h 911"/>
                <a:gd name="T16" fmla="*/ 829 w 889"/>
                <a:gd name="T17" fmla="*/ 449 h 911"/>
                <a:gd name="T18" fmla="*/ 695 w 889"/>
                <a:gd name="T19" fmla="*/ 191 h 911"/>
                <a:gd name="T20" fmla="*/ 160 w 889"/>
                <a:gd name="T21" fmla="*/ 237 h 911"/>
                <a:gd name="T22" fmla="*/ 125 w 889"/>
                <a:gd name="T23" fmla="*/ 240 h 911"/>
                <a:gd name="T24" fmla="*/ 122 w 889"/>
                <a:gd name="T25" fmla="*/ 205 h 911"/>
                <a:gd name="T26" fmla="*/ 727 w 889"/>
                <a:gd name="T27" fmla="*/ 153 h 911"/>
                <a:gd name="T28" fmla="*/ 879 w 889"/>
                <a:gd name="T29" fmla="*/ 445 h 911"/>
                <a:gd name="T30" fmla="*/ 779 w 889"/>
                <a:gd name="T31" fmla="*/ 758 h 911"/>
                <a:gd name="T32" fmla="*/ 488 w 889"/>
                <a:gd name="T33" fmla="*/ 909 h 911"/>
                <a:gd name="T34" fmla="*/ 450 w 889"/>
                <a:gd name="T35" fmla="*/ 911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89" h="911">
                  <a:moveTo>
                    <a:pt x="450" y="911"/>
                  </a:moveTo>
                  <a:cubicBezTo>
                    <a:pt x="349" y="911"/>
                    <a:pt x="252" y="876"/>
                    <a:pt x="174" y="810"/>
                  </a:cubicBezTo>
                  <a:cubicBezTo>
                    <a:pt x="55" y="710"/>
                    <a:pt x="0" y="553"/>
                    <a:pt x="29" y="401"/>
                  </a:cubicBezTo>
                  <a:cubicBezTo>
                    <a:pt x="31" y="387"/>
                    <a:pt x="44" y="378"/>
                    <a:pt x="58" y="381"/>
                  </a:cubicBezTo>
                  <a:cubicBezTo>
                    <a:pt x="72" y="384"/>
                    <a:pt x="81" y="397"/>
                    <a:pt x="78" y="410"/>
                  </a:cubicBezTo>
                  <a:cubicBezTo>
                    <a:pt x="52" y="545"/>
                    <a:pt x="102" y="684"/>
                    <a:pt x="206" y="772"/>
                  </a:cubicBezTo>
                  <a:cubicBezTo>
                    <a:pt x="284" y="837"/>
                    <a:pt x="383" y="868"/>
                    <a:pt x="483" y="860"/>
                  </a:cubicBezTo>
                  <a:cubicBezTo>
                    <a:pt x="584" y="851"/>
                    <a:pt x="676" y="803"/>
                    <a:pt x="741" y="726"/>
                  </a:cubicBezTo>
                  <a:cubicBezTo>
                    <a:pt x="806" y="648"/>
                    <a:pt x="837" y="550"/>
                    <a:pt x="829" y="449"/>
                  </a:cubicBezTo>
                  <a:cubicBezTo>
                    <a:pt x="820" y="348"/>
                    <a:pt x="773" y="256"/>
                    <a:pt x="695" y="191"/>
                  </a:cubicBezTo>
                  <a:cubicBezTo>
                    <a:pt x="535" y="56"/>
                    <a:pt x="295" y="77"/>
                    <a:pt x="160" y="237"/>
                  </a:cubicBezTo>
                  <a:cubicBezTo>
                    <a:pt x="151" y="248"/>
                    <a:pt x="136" y="249"/>
                    <a:pt x="125" y="240"/>
                  </a:cubicBezTo>
                  <a:cubicBezTo>
                    <a:pt x="114" y="231"/>
                    <a:pt x="113" y="216"/>
                    <a:pt x="122" y="205"/>
                  </a:cubicBezTo>
                  <a:cubicBezTo>
                    <a:pt x="274" y="24"/>
                    <a:pt x="546" y="0"/>
                    <a:pt x="727" y="153"/>
                  </a:cubicBezTo>
                  <a:cubicBezTo>
                    <a:pt x="815" y="227"/>
                    <a:pt x="869" y="330"/>
                    <a:pt x="879" y="445"/>
                  </a:cubicBezTo>
                  <a:cubicBezTo>
                    <a:pt x="889" y="559"/>
                    <a:pt x="853" y="670"/>
                    <a:pt x="779" y="758"/>
                  </a:cubicBezTo>
                  <a:cubicBezTo>
                    <a:pt x="706" y="846"/>
                    <a:pt x="602" y="900"/>
                    <a:pt x="488" y="909"/>
                  </a:cubicBezTo>
                  <a:cubicBezTo>
                    <a:pt x="475" y="911"/>
                    <a:pt x="462" y="911"/>
                    <a:pt x="450" y="9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</p:grpSp>
    </p:spTree>
    <p:extLst>
      <p:ext uri="{BB962C8B-B14F-4D97-AF65-F5344CB8AC3E}">
        <p14:creationId xmlns:p14="http://schemas.microsoft.com/office/powerpoint/2010/main" val="497434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2B5E5D-578D-D6F7-B5AC-C6E96C54AC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95DEAD1E-EDC3-4692-6EB8-1830FD4123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64071" y="1471647"/>
            <a:ext cx="4735932" cy="3108651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3C3DB6BD-E241-C91E-8330-2967EB070F97}"/>
              </a:ext>
            </a:extLst>
          </p:cNvPr>
          <p:cNvSpPr txBox="1">
            <a:spLocks/>
          </p:cNvSpPr>
          <p:nvPr/>
        </p:nvSpPr>
        <p:spPr>
          <a:xfrm>
            <a:off x="327450" y="2141765"/>
            <a:ext cx="4514943" cy="23288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Tester can be a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Manual Tester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or a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Business Analyst</a:t>
            </a: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user interface must be very easy to use to reduce the learning curve.</a:t>
            </a:r>
          </a:p>
          <a:p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tester can only perform 3 tasks: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Execute a story (including steps)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Manage the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Manage the dummy users (users used during the tests)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58F8A185-7997-201F-4222-8C8EA89312A6}"/>
              </a:ext>
            </a:extLst>
          </p:cNvPr>
          <p:cNvSpPr txBox="1">
            <a:spLocks/>
          </p:cNvSpPr>
          <p:nvPr/>
        </p:nvSpPr>
        <p:spPr>
          <a:xfrm>
            <a:off x="343204" y="1643097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Tester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DC390B15-1530-0B36-894E-09EB6C7C7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FE75EC43-5E3D-DD83-0D4B-B4A2CBDC6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7796ED51-5723-D049-61E0-AAEC3E15E71A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09E6172-804B-FD2B-9432-32C6DF90576B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Roles</a:t>
            </a:r>
          </a:p>
        </p:txBody>
      </p:sp>
      <p:sp>
        <p:nvSpPr>
          <p:cNvPr id="22" name="Rounded Rectangle 12">
            <a:extLst>
              <a:ext uri="{FF2B5EF4-FFF2-40B4-BE49-F238E27FC236}">
                <a16:creationId xmlns:a16="http://schemas.microsoft.com/office/drawing/2014/main" id="{8A39A45D-E143-7A8C-E195-DDFE02736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6556509" y="4327434"/>
            <a:ext cx="4735932" cy="1701577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23" name="Espace réservé du texte 25">
            <a:extLst>
              <a:ext uri="{FF2B5EF4-FFF2-40B4-BE49-F238E27FC236}">
                <a16:creationId xmlns:a16="http://schemas.microsoft.com/office/drawing/2014/main" id="{443E926A-600D-53CA-8109-C177CBDC1D03}"/>
              </a:ext>
            </a:extLst>
          </p:cNvPr>
          <p:cNvSpPr txBox="1">
            <a:spLocks/>
          </p:cNvSpPr>
          <p:nvPr/>
        </p:nvSpPr>
        <p:spPr>
          <a:xfrm>
            <a:off x="6719888" y="4947568"/>
            <a:ext cx="4514943" cy="106279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Administrator will manage the workspace (customer space), the projects/sub-project users, the role of the users and will train the robot to allow the automatic detection of the elements 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 a page.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Espace réservé du texte 14">
            <a:extLst>
              <a:ext uri="{FF2B5EF4-FFF2-40B4-BE49-F238E27FC236}">
                <a16:creationId xmlns:a16="http://schemas.microsoft.com/office/drawing/2014/main" id="{902E6A2B-ABA4-FE90-2DAC-EAAB961F74A2}"/>
              </a:ext>
            </a:extLst>
          </p:cNvPr>
          <p:cNvSpPr txBox="1">
            <a:spLocks/>
          </p:cNvSpPr>
          <p:nvPr/>
        </p:nvSpPr>
        <p:spPr>
          <a:xfrm>
            <a:off x="6735642" y="4498884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Administrator</a:t>
            </a:r>
          </a:p>
        </p:txBody>
      </p:sp>
      <p:sp>
        <p:nvSpPr>
          <p:cNvPr id="51" name="Rounded Rectangle 12">
            <a:extLst>
              <a:ext uri="{FF2B5EF4-FFF2-40B4-BE49-F238E27FC236}">
                <a16:creationId xmlns:a16="http://schemas.microsoft.com/office/drawing/2014/main" id="{764185A7-2385-280E-D31E-5D213E274C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6556509" y="333577"/>
            <a:ext cx="4735932" cy="1785326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2" name="Espace réservé du texte 25">
            <a:extLst>
              <a:ext uri="{FF2B5EF4-FFF2-40B4-BE49-F238E27FC236}">
                <a16:creationId xmlns:a16="http://schemas.microsoft.com/office/drawing/2014/main" id="{916AD817-7CF7-4157-A7FC-99AC5E85F6A4}"/>
              </a:ext>
            </a:extLst>
          </p:cNvPr>
          <p:cNvSpPr txBox="1">
            <a:spLocks/>
          </p:cNvSpPr>
          <p:nvPr/>
        </p:nvSpPr>
        <p:spPr>
          <a:xfrm>
            <a:off x="6719888" y="1030157"/>
            <a:ext cx="4514943" cy="930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 is the main actor.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 will design the scenarios, prepare the stories for the Testers.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user interface is optimized for productivity. </a:t>
            </a:r>
          </a:p>
        </p:txBody>
      </p:sp>
      <p:sp>
        <p:nvSpPr>
          <p:cNvPr id="53" name="Espace réservé du texte 14">
            <a:extLst>
              <a:ext uri="{FF2B5EF4-FFF2-40B4-BE49-F238E27FC236}">
                <a16:creationId xmlns:a16="http://schemas.microsoft.com/office/drawing/2014/main" id="{4719C723-14CE-19F8-CDEB-C333FA116B00}"/>
              </a:ext>
            </a:extLst>
          </p:cNvPr>
          <p:cNvSpPr txBox="1">
            <a:spLocks/>
          </p:cNvSpPr>
          <p:nvPr/>
        </p:nvSpPr>
        <p:spPr>
          <a:xfrm>
            <a:off x="6735642" y="505026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Designer</a:t>
            </a:r>
          </a:p>
        </p:txBody>
      </p:sp>
      <p:pic>
        <p:nvPicPr>
          <p:cNvPr id="2" name="Picture 1" descr="A white robot with black eyes and hands&#10;&#10;Description automatically generated">
            <a:extLst>
              <a:ext uri="{FF2B5EF4-FFF2-40B4-BE49-F238E27FC236}">
                <a16:creationId xmlns:a16="http://schemas.microsoft.com/office/drawing/2014/main" id="{F4AB8FBF-A25D-5F21-9EDE-200961A354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1" y="15856"/>
            <a:ext cx="1272787" cy="1273919"/>
          </a:xfrm>
          <a:prstGeom prst="rect">
            <a:avLst/>
          </a:prstGeom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00FF3B0E-30D3-421F-0740-2FA9FA8130DC}"/>
              </a:ext>
            </a:extLst>
          </p:cNvPr>
          <p:cNvGrpSpPr/>
          <p:nvPr/>
        </p:nvGrpSpPr>
        <p:grpSpPr>
          <a:xfrm>
            <a:off x="5169732" y="2420985"/>
            <a:ext cx="3627120" cy="1608816"/>
            <a:chOff x="718477" y="4880480"/>
            <a:chExt cx="3627120" cy="1608816"/>
          </a:xfrm>
        </p:grpSpPr>
        <p:sp>
          <p:nvSpPr>
            <p:cNvPr id="46" name="Flowchart: Terminator 45">
              <a:extLst>
                <a:ext uri="{FF2B5EF4-FFF2-40B4-BE49-F238E27FC236}">
                  <a16:creationId xmlns:a16="http://schemas.microsoft.com/office/drawing/2014/main" id="{86CCF498-8122-1200-6ACC-CD24E609A27A}"/>
                </a:ext>
              </a:extLst>
            </p:cNvPr>
            <p:cNvSpPr/>
            <p:nvPr/>
          </p:nvSpPr>
          <p:spPr>
            <a:xfrm>
              <a:off x="718477" y="4880480"/>
              <a:ext cx="3627120" cy="1608816"/>
            </a:xfrm>
            <a:prstGeom prst="flowChartTerminator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/>
              <a:endParaRPr lang="en-US" sz="1400" b="1" dirty="0">
                <a:solidFill>
                  <a:srgbClr val="002060"/>
                </a:solidFill>
              </a:endParaRPr>
            </a:p>
            <a:p>
              <a:pPr algn="r"/>
              <a:endParaRPr lang="en-US" sz="1400" b="1" dirty="0">
                <a:solidFill>
                  <a:srgbClr val="002060"/>
                </a:solidFill>
              </a:endParaRPr>
            </a:p>
            <a:p>
              <a:pPr algn="r"/>
              <a:endParaRPr lang="en-US" sz="1400" b="1" dirty="0">
                <a:solidFill>
                  <a:srgbClr val="002060"/>
                </a:solidFill>
              </a:endParaRPr>
            </a:p>
            <a:p>
              <a:pPr algn="r"/>
              <a:endParaRPr lang="en-US" sz="1400" b="1" dirty="0">
                <a:solidFill>
                  <a:srgbClr val="002060"/>
                </a:solidFill>
              </a:endParaRPr>
            </a:p>
            <a:p>
              <a:pPr algn="ctr"/>
              <a:r>
                <a:rPr lang="en-US" sz="1400" b="1" dirty="0">
                  <a:solidFill>
                    <a:srgbClr val="002060"/>
                  </a:solidFill>
                </a:rPr>
                <a:t>Administrator</a:t>
              </a:r>
              <a:endParaRPr lang="en-BE" sz="1400" b="1" dirty="0">
                <a:solidFill>
                  <a:srgbClr val="002060"/>
                </a:solidFill>
              </a:endParaRPr>
            </a:p>
          </p:txBody>
        </p:sp>
        <p:sp>
          <p:nvSpPr>
            <p:cNvPr id="45" name="Flowchart: Terminator 44">
              <a:extLst>
                <a:ext uri="{FF2B5EF4-FFF2-40B4-BE49-F238E27FC236}">
                  <a16:creationId xmlns:a16="http://schemas.microsoft.com/office/drawing/2014/main" id="{719337C8-85ED-4C1E-47EC-C3B33D58E3FE}"/>
                </a:ext>
              </a:extLst>
            </p:cNvPr>
            <p:cNvSpPr/>
            <p:nvPr/>
          </p:nvSpPr>
          <p:spPr>
            <a:xfrm>
              <a:off x="804672" y="5012674"/>
              <a:ext cx="3310128" cy="869676"/>
            </a:xfrm>
            <a:prstGeom prst="flowChartTerminator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/>
              <a:r>
                <a:rPr lang="en-US" sz="1400" b="1" dirty="0">
                  <a:solidFill>
                    <a:srgbClr val="002060"/>
                  </a:solidFill>
                </a:rPr>
                <a:t>Designer</a:t>
              </a:r>
              <a:endParaRPr lang="en-BE" sz="1400" b="1" dirty="0">
                <a:solidFill>
                  <a:srgbClr val="002060"/>
                </a:solidFill>
              </a:endParaRPr>
            </a:p>
          </p:txBody>
        </p:sp>
        <p:sp>
          <p:nvSpPr>
            <p:cNvPr id="44" name="Flowchart: Terminator 43">
              <a:extLst>
                <a:ext uri="{FF2B5EF4-FFF2-40B4-BE49-F238E27FC236}">
                  <a16:creationId xmlns:a16="http://schemas.microsoft.com/office/drawing/2014/main" id="{6DA513FF-52B5-AB52-E5B0-603219C55A02}"/>
                </a:ext>
              </a:extLst>
            </p:cNvPr>
            <p:cNvSpPr/>
            <p:nvPr/>
          </p:nvSpPr>
          <p:spPr>
            <a:xfrm>
              <a:off x="1234440" y="5202936"/>
              <a:ext cx="1581912" cy="539496"/>
            </a:xfrm>
            <a:prstGeom prst="flowChartTerminator">
              <a:avLst/>
            </a:prstGeom>
            <a:solidFill>
              <a:schemeClr val="bg1">
                <a:lumMod val="7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 b="1" dirty="0">
                  <a:solidFill>
                    <a:srgbClr val="002060"/>
                  </a:solidFill>
                </a:rPr>
                <a:t>Tester</a:t>
              </a:r>
              <a:endParaRPr lang="en-BE" sz="1400" b="1" dirty="0">
                <a:solidFill>
                  <a:srgbClr val="002060"/>
                </a:solidFill>
              </a:endParaRPr>
            </a:p>
          </p:txBody>
        </p: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3BE8C14-3EB0-7A95-5E1E-72DE00C8228B}"/>
              </a:ext>
            </a:extLst>
          </p:cNvPr>
          <p:cNvCxnSpPr>
            <a:cxnSpLocks/>
            <a:stCxn id="51" idx="2"/>
            <a:endCxn id="45" idx="0"/>
          </p:cNvCxnSpPr>
          <p:nvPr/>
        </p:nvCxnSpPr>
        <p:spPr>
          <a:xfrm flipH="1">
            <a:off x="6910991" y="2118903"/>
            <a:ext cx="2013484" cy="43427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1D9E552-C3A5-89C6-8FEB-23ACBCD70023}"/>
              </a:ext>
            </a:extLst>
          </p:cNvPr>
          <p:cNvCxnSpPr>
            <a:cxnSpLocks/>
            <a:stCxn id="4" idx="3"/>
            <a:endCxn id="44" idx="1"/>
          </p:cNvCxnSpPr>
          <p:nvPr/>
        </p:nvCxnSpPr>
        <p:spPr>
          <a:xfrm flipV="1">
            <a:off x="4900003" y="3013189"/>
            <a:ext cx="785692" cy="12784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4C7F394-8523-BFD3-A401-DCBB5A2202BD}"/>
              </a:ext>
            </a:extLst>
          </p:cNvPr>
          <p:cNvCxnSpPr>
            <a:cxnSpLocks/>
            <a:stCxn id="22" idx="0"/>
            <a:endCxn id="46" idx="2"/>
          </p:cNvCxnSpPr>
          <p:nvPr/>
        </p:nvCxnSpPr>
        <p:spPr>
          <a:xfrm flipH="1" flipV="1">
            <a:off x="6983292" y="4029801"/>
            <a:ext cx="1941183" cy="297633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3576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909686-2528-BB7A-668B-A0DF7C84AE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1BB1110F-8FD1-8E54-A226-8382884D8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64071" y="2148303"/>
            <a:ext cx="4735932" cy="195735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132848FD-4013-C4A0-91BE-1B1A1FD00BA2}"/>
              </a:ext>
            </a:extLst>
          </p:cNvPr>
          <p:cNvSpPr txBox="1">
            <a:spLocks/>
          </p:cNvSpPr>
          <p:nvPr/>
        </p:nvSpPr>
        <p:spPr>
          <a:xfrm>
            <a:off x="327450" y="2818421"/>
            <a:ext cx="4514943" cy="111207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web user interface is developed in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Vue 3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Vue 3 combines the html, the script and the CSS on the same file source. Script is based on node.js/JavaScript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11150116-698F-4B3A-0F76-5D6059CC5CDD}"/>
              </a:ext>
            </a:extLst>
          </p:cNvPr>
          <p:cNvSpPr txBox="1">
            <a:spLocks/>
          </p:cNvSpPr>
          <p:nvPr/>
        </p:nvSpPr>
        <p:spPr>
          <a:xfrm>
            <a:off x="343204" y="2319753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User Interface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500563FF-E807-9A8A-3138-6D71A279F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0AEEE010-6D0F-F9AB-6BE9-C22B1C831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4A8E9356-2B73-0071-245F-37903B1D6903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1696298-77C9-264D-1BEB-EC868B4A2B31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Technical corner: </a:t>
            </a:r>
            <a:r>
              <a:rPr lang="en-US" sz="1400" dirty="0" err="1"/>
              <a:t>Archirecture</a:t>
            </a:r>
            <a:endParaRPr lang="en-US" sz="1400" dirty="0"/>
          </a:p>
        </p:txBody>
      </p:sp>
      <p:sp>
        <p:nvSpPr>
          <p:cNvPr id="22" name="Rounded Rectangle 12">
            <a:extLst>
              <a:ext uri="{FF2B5EF4-FFF2-40B4-BE49-F238E27FC236}">
                <a16:creationId xmlns:a16="http://schemas.microsoft.com/office/drawing/2014/main" id="{D0E14922-F06C-C9BC-34B6-34EE2D187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6556509" y="4327434"/>
            <a:ext cx="4735932" cy="1701577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23" name="Espace réservé du texte 25">
            <a:extLst>
              <a:ext uri="{FF2B5EF4-FFF2-40B4-BE49-F238E27FC236}">
                <a16:creationId xmlns:a16="http://schemas.microsoft.com/office/drawing/2014/main" id="{50266C42-E2D8-1A85-8053-528255C9C02E}"/>
              </a:ext>
            </a:extLst>
          </p:cNvPr>
          <p:cNvSpPr txBox="1">
            <a:spLocks/>
          </p:cNvSpPr>
          <p:nvPr/>
        </p:nvSpPr>
        <p:spPr>
          <a:xfrm>
            <a:off x="6719888" y="4947568"/>
            <a:ext cx="4514943" cy="106279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database is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MySQL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database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Espace réservé du texte 14">
            <a:extLst>
              <a:ext uri="{FF2B5EF4-FFF2-40B4-BE49-F238E27FC236}">
                <a16:creationId xmlns:a16="http://schemas.microsoft.com/office/drawing/2014/main" id="{E7BCA89C-0BFD-A2CC-8DD2-4F7ECCC54885}"/>
              </a:ext>
            </a:extLst>
          </p:cNvPr>
          <p:cNvSpPr txBox="1">
            <a:spLocks/>
          </p:cNvSpPr>
          <p:nvPr/>
        </p:nvSpPr>
        <p:spPr>
          <a:xfrm>
            <a:off x="6735642" y="4498884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Database</a:t>
            </a:r>
          </a:p>
        </p:txBody>
      </p:sp>
      <p:sp>
        <p:nvSpPr>
          <p:cNvPr id="51" name="Rounded Rectangle 12">
            <a:extLst>
              <a:ext uri="{FF2B5EF4-FFF2-40B4-BE49-F238E27FC236}">
                <a16:creationId xmlns:a16="http://schemas.microsoft.com/office/drawing/2014/main" id="{03BBFA7A-7FB0-3287-8B73-790EE72C1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6556509" y="333577"/>
            <a:ext cx="4735932" cy="1785326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2" name="Espace réservé du texte 25">
            <a:extLst>
              <a:ext uri="{FF2B5EF4-FFF2-40B4-BE49-F238E27FC236}">
                <a16:creationId xmlns:a16="http://schemas.microsoft.com/office/drawing/2014/main" id="{B9C9D6F0-F5A9-403C-50DD-7FB3753BDBB5}"/>
              </a:ext>
            </a:extLst>
          </p:cNvPr>
          <p:cNvSpPr txBox="1">
            <a:spLocks/>
          </p:cNvSpPr>
          <p:nvPr/>
        </p:nvSpPr>
        <p:spPr>
          <a:xfrm>
            <a:off x="6719888" y="1030157"/>
            <a:ext cx="4514943" cy="930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MVC is designed with </a:t>
            </a:r>
            <a:r>
              <a:rPr lang="en-US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Webdriver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Selenium and Node.js/JavaScript languages.</a:t>
            </a:r>
          </a:p>
        </p:txBody>
      </p:sp>
      <p:sp>
        <p:nvSpPr>
          <p:cNvPr id="53" name="Espace réservé du texte 14">
            <a:extLst>
              <a:ext uri="{FF2B5EF4-FFF2-40B4-BE49-F238E27FC236}">
                <a16:creationId xmlns:a16="http://schemas.microsoft.com/office/drawing/2014/main" id="{F957F3E7-4327-FE60-CFB7-F83BF192FE49}"/>
              </a:ext>
            </a:extLst>
          </p:cNvPr>
          <p:cNvSpPr txBox="1">
            <a:spLocks/>
          </p:cNvSpPr>
          <p:nvPr/>
        </p:nvSpPr>
        <p:spPr>
          <a:xfrm>
            <a:off x="6735642" y="505026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MVC</a:t>
            </a:r>
          </a:p>
        </p:txBody>
      </p:sp>
      <p:pic>
        <p:nvPicPr>
          <p:cNvPr id="2" name="Picture 1" descr="A white robot with black eyes and hands&#10;&#10;Description automatically generated">
            <a:extLst>
              <a:ext uri="{FF2B5EF4-FFF2-40B4-BE49-F238E27FC236}">
                <a16:creationId xmlns:a16="http://schemas.microsoft.com/office/drawing/2014/main" id="{03B17112-C83E-D9F7-8980-FB91EBA794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1" y="15856"/>
            <a:ext cx="1272787" cy="1273919"/>
          </a:xfrm>
          <a:prstGeom prst="rect">
            <a:avLst/>
          </a:prstGeom>
        </p:spPr>
      </p:pic>
      <p:sp>
        <p:nvSpPr>
          <p:cNvPr id="46" name="Flowchart: Terminator 45">
            <a:extLst>
              <a:ext uri="{FF2B5EF4-FFF2-40B4-BE49-F238E27FC236}">
                <a16:creationId xmlns:a16="http://schemas.microsoft.com/office/drawing/2014/main" id="{31D46BA9-F9D2-3BB4-9D8E-175863C4FF38}"/>
              </a:ext>
            </a:extLst>
          </p:cNvPr>
          <p:cNvSpPr/>
          <p:nvPr/>
        </p:nvSpPr>
        <p:spPr>
          <a:xfrm>
            <a:off x="5169732" y="2420985"/>
            <a:ext cx="3627120" cy="1608816"/>
          </a:xfrm>
          <a:prstGeom prst="flowChartTerminator">
            <a:avLst/>
          </a:prstGeom>
          <a:solidFill>
            <a:schemeClr val="accent6">
              <a:lumMod val="20000"/>
              <a:lumOff val="8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b="1" dirty="0">
                <a:solidFill>
                  <a:srgbClr val="002060"/>
                </a:solidFill>
              </a:rPr>
              <a:t>Rest API</a:t>
            </a:r>
            <a:endParaRPr lang="en-BE" sz="1400" b="1" dirty="0">
              <a:solidFill>
                <a:srgbClr val="002060"/>
              </a:solidFill>
            </a:endParaRPr>
          </a:p>
        </p:txBody>
      </p:sp>
      <p:sp>
        <p:nvSpPr>
          <p:cNvPr id="3" name="Arrow: Up-Down 2">
            <a:extLst>
              <a:ext uri="{FF2B5EF4-FFF2-40B4-BE49-F238E27FC236}">
                <a16:creationId xmlns:a16="http://schemas.microsoft.com/office/drawing/2014/main" id="{72A68B40-2F0A-C99C-0FA0-E2F300197C08}"/>
              </a:ext>
            </a:extLst>
          </p:cNvPr>
          <p:cNvSpPr/>
          <p:nvPr/>
        </p:nvSpPr>
        <p:spPr>
          <a:xfrm>
            <a:off x="7370064" y="2036997"/>
            <a:ext cx="265176" cy="547976"/>
          </a:xfrm>
          <a:prstGeom prst="upDownArrow">
            <a:avLst/>
          </a:prstGeom>
          <a:solidFill>
            <a:schemeClr val="tx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E" dirty="0">
              <a:solidFill>
                <a:schemeClr val="bg1"/>
              </a:solidFill>
            </a:endParaRPr>
          </a:p>
        </p:txBody>
      </p:sp>
      <p:sp>
        <p:nvSpPr>
          <p:cNvPr id="7" name="Arrow: Up-Down 6">
            <a:extLst>
              <a:ext uri="{FF2B5EF4-FFF2-40B4-BE49-F238E27FC236}">
                <a16:creationId xmlns:a16="http://schemas.microsoft.com/office/drawing/2014/main" id="{AB4F1289-991F-A0B2-84AF-47248CD2898D}"/>
              </a:ext>
            </a:extLst>
          </p:cNvPr>
          <p:cNvSpPr/>
          <p:nvPr/>
        </p:nvSpPr>
        <p:spPr>
          <a:xfrm>
            <a:off x="7370064" y="3889312"/>
            <a:ext cx="265176" cy="547976"/>
          </a:xfrm>
          <a:prstGeom prst="upDownArrow">
            <a:avLst/>
          </a:prstGeom>
          <a:solidFill>
            <a:schemeClr val="tx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E" dirty="0">
              <a:solidFill>
                <a:schemeClr val="bg1"/>
              </a:solidFill>
            </a:endParaRPr>
          </a:p>
        </p:txBody>
      </p:sp>
      <p:sp>
        <p:nvSpPr>
          <p:cNvPr id="8" name="Arrow: Up-Down 7">
            <a:extLst>
              <a:ext uri="{FF2B5EF4-FFF2-40B4-BE49-F238E27FC236}">
                <a16:creationId xmlns:a16="http://schemas.microsoft.com/office/drawing/2014/main" id="{C37DE157-5123-E4C7-0D9F-64B64BC8824D}"/>
              </a:ext>
            </a:extLst>
          </p:cNvPr>
          <p:cNvSpPr/>
          <p:nvPr/>
        </p:nvSpPr>
        <p:spPr>
          <a:xfrm rot="5400000">
            <a:off x="4930794" y="2951405"/>
            <a:ext cx="265176" cy="547976"/>
          </a:xfrm>
          <a:prstGeom prst="upDownArrow">
            <a:avLst/>
          </a:prstGeom>
          <a:solidFill>
            <a:schemeClr val="tx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3243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CC2418-8670-E2F8-AF6C-C8E679A849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9F5AB767-0CC8-DB97-F305-21E897AEF3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1471647"/>
            <a:ext cx="7468352" cy="195735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E4691D6C-4B21-EE94-F517-41C53FA487F4}"/>
              </a:ext>
            </a:extLst>
          </p:cNvPr>
          <p:cNvSpPr txBox="1">
            <a:spLocks/>
          </p:cNvSpPr>
          <p:nvPr/>
        </p:nvSpPr>
        <p:spPr>
          <a:xfrm>
            <a:off x="1402080" y="2115762"/>
            <a:ext cx="6964680" cy="12078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References are used to exchange data between the scenarios.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scenario can read or write a reference.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References are shared between all the sub-projects.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► You can create a sub-project to create a call for tenders and store the id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► You can create another sub-project to prepare an offer based on the call previously created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2A0A89C3-3EC6-C0C3-6BC0-074AE8F12FF6}"/>
              </a:ext>
            </a:extLst>
          </p:cNvPr>
          <p:cNvSpPr txBox="1">
            <a:spLocks/>
          </p:cNvSpPr>
          <p:nvPr/>
        </p:nvSpPr>
        <p:spPr>
          <a:xfrm>
            <a:off x="1417834" y="1617094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References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09508BCA-E6FC-B816-F3D1-A2594529D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9763130C-A690-3D8E-302F-381789E6D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0B0B4284-EA73-D930-216E-AFC7378900FD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CFA5600-29A6-33BF-1DFD-B156A6FC8955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Exchange of information</a:t>
            </a:r>
          </a:p>
        </p:txBody>
      </p:sp>
      <p:pic>
        <p:nvPicPr>
          <p:cNvPr id="2" name="Picture 1" descr="A white robot with black eyes and hands&#10;&#10;Description automatically generated">
            <a:extLst>
              <a:ext uri="{FF2B5EF4-FFF2-40B4-BE49-F238E27FC236}">
                <a16:creationId xmlns:a16="http://schemas.microsoft.com/office/drawing/2014/main" id="{56C6F5C5-31A5-FE59-B9A0-7EFDCD08AC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1" y="15856"/>
            <a:ext cx="1272787" cy="1273919"/>
          </a:xfrm>
          <a:prstGeom prst="rect">
            <a:avLst/>
          </a:prstGeom>
        </p:spPr>
      </p:pic>
      <p:sp>
        <p:nvSpPr>
          <p:cNvPr id="9" name="Rounded Rectangle 12">
            <a:extLst>
              <a:ext uri="{FF2B5EF4-FFF2-40B4-BE49-F238E27FC236}">
                <a16:creationId xmlns:a16="http://schemas.microsoft.com/office/drawing/2014/main" id="{9FACCAEB-AB3A-526D-E391-2157E982F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3617101"/>
            <a:ext cx="7468352" cy="2417939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0" name="Espace réservé du texte 25">
            <a:extLst>
              <a:ext uri="{FF2B5EF4-FFF2-40B4-BE49-F238E27FC236}">
                <a16:creationId xmlns:a16="http://schemas.microsoft.com/office/drawing/2014/main" id="{AA46B833-5753-7501-DCEB-12839469CBDC}"/>
              </a:ext>
            </a:extLst>
          </p:cNvPr>
          <p:cNvSpPr txBox="1">
            <a:spLocks/>
          </p:cNvSpPr>
          <p:nvPr/>
        </p:nvSpPr>
        <p:spPr>
          <a:xfrm>
            <a:off x="1402080" y="4261216"/>
            <a:ext cx="6964680" cy="133491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Dataset is used to store data to be used during the test.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data can be static (a constant) or a specific keyword (&lt;TODAY&gt;, &lt;TODAY+5&gt;, &lt;SEQUENCE&gt;….)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It’s a good practice to create a data driven test (the process is guided by the value of the data)</a:t>
            </a:r>
          </a:p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scenario can read or write a data inside a dataset.</a:t>
            </a: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Espace réservé du texte 14">
            <a:extLst>
              <a:ext uri="{FF2B5EF4-FFF2-40B4-BE49-F238E27FC236}">
                <a16:creationId xmlns:a16="http://schemas.microsoft.com/office/drawing/2014/main" id="{6E57CA3D-C2A7-3405-37BF-73E67A40F62E}"/>
              </a:ext>
            </a:extLst>
          </p:cNvPr>
          <p:cNvSpPr txBox="1">
            <a:spLocks/>
          </p:cNvSpPr>
          <p:nvPr/>
        </p:nvSpPr>
        <p:spPr>
          <a:xfrm>
            <a:off x="1417834" y="3762548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Dataset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D9D5520-89B9-5EF9-4DDD-5081D45326CC}"/>
              </a:ext>
            </a:extLst>
          </p:cNvPr>
          <p:cNvSpPr/>
          <p:nvPr/>
        </p:nvSpPr>
        <p:spPr>
          <a:xfrm>
            <a:off x="9563100" y="1719072"/>
            <a:ext cx="1746504" cy="731520"/>
          </a:xfrm>
          <a:prstGeom prst="ellipse">
            <a:avLst/>
          </a:prstGeom>
          <a:solidFill>
            <a:schemeClr val="bg1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Reference</a:t>
            </a:r>
            <a:endParaRPr lang="en-BE" sz="1200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069F59F-33C8-2CCA-1A27-00D76CE34E0A}"/>
              </a:ext>
            </a:extLst>
          </p:cNvPr>
          <p:cNvSpPr/>
          <p:nvPr/>
        </p:nvSpPr>
        <p:spPr>
          <a:xfrm>
            <a:off x="9563100" y="4464061"/>
            <a:ext cx="1746504" cy="731520"/>
          </a:xfrm>
          <a:prstGeom prst="ellipse">
            <a:avLst/>
          </a:prstGeom>
          <a:solidFill>
            <a:schemeClr val="bg1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Dataset</a:t>
            </a:r>
            <a:endParaRPr lang="en-BE" sz="1200" dirty="0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3F120E-C507-E45E-669A-B6DB5CD7991B}"/>
              </a:ext>
            </a:extLst>
          </p:cNvPr>
          <p:cNvSpPr/>
          <p:nvPr/>
        </p:nvSpPr>
        <p:spPr>
          <a:xfrm>
            <a:off x="9563100" y="3091566"/>
            <a:ext cx="1746504" cy="73152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tx2"/>
                </a:solidFill>
              </a:rPr>
              <a:t>Scenario</a:t>
            </a:r>
            <a:endParaRPr lang="en-BE" sz="1200" dirty="0">
              <a:solidFill>
                <a:schemeClr val="tx2"/>
              </a:solidFill>
            </a:endParaRPr>
          </a:p>
        </p:txBody>
      </p:sp>
      <p:sp>
        <p:nvSpPr>
          <p:cNvPr id="12" name="Arrow: Up-Down 11">
            <a:extLst>
              <a:ext uri="{FF2B5EF4-FFF2-40B4-BE49-F238E27FC236}">
                <a16:creationId xmlns:a16="http://schemas.microsoft.com/office/drawing/2014/main" id="{7CDDACF5-4098-7721-A280-5367601B904D}"/>
              </a:ext>
            </a:extLst>
          </p:cNvPr>
          <p:cNvSpPr/>
          <p:nvPr/>
        </p:nvSpPr>
        <p:spPr>
          <a:xfrm>
            <a:off x="10303764" y="2543590"/>
            <a:ext cx="265176" cy="547976"/>
          </a:xfrm>
          <a:prstGeom prst="upDownArrow">
            <a:avLst/>
          </a:prstGeom>
          <a:solidFill>
            <a:schemeClr val="tx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E" dirty="0">
              <a:solidFill>
                <a:schemeClr val="bg1"/>
              </a:solidFill>
            </a:endParaRPr>
          </a:p>
        </p:txBody>
      </p:sp>
      <p:sp>
        <p:nvSpPr>
          <p:cNvPr id="13" name="Arrow: Up-Down 12">
            <a:extLst>
              <a:ext uri="{FF2B5EF4-FFF2-40B4-BE49-F238E27FC236}">
                <a16:creationId xmlns:a16="http://schemas.microsoft.com/office/drawing/2014/main" id="{524CB0C8-D44E-00E3-F5DD-8AE692C2A0E8}"/>
              </a:ext>
            </a:extLst>
          </p:cNvPr>
          <p:cNvSpPr/>
          <p:nvPr/>
        </p:nvSpPr>
        <p:spPr>
          <a:xfrm>
            <a:off x="10303764" y="3916084"/>
            <a:ext cx="265176" cy="547976"/>
          </a:xfrm>
          <a:prstGeom prst="upDownArrow">
            <a:avLst/>
          </a:prstGeom>
          <a:solidFill>
            <a:schemeClr val="tx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3468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12636B-6D83-F218-4297-B993D172F3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4E270999-18E2-D780-E780-7FDA9905F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1471647"/>
            <a:ext cx="8616181" cy="195735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B3018AAF-BED5-EF5A-7F0A-D457DC92907D}"/>
              </a:ext>
            </a:extLst>
          </p:cNvPr>
          <p:cNvSpPr txBox="1">
            <a:spLocks/>
          </p:cNvSpPr>
          <p:nvPr/>
        </p:nvSpPr>
        <p:spPr>
          <a:xfrm>
            <a:off x="1402079" y="2079186"/>
            <a:ext cx="6992113" cy="1258374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It’s very important to keep the scenarios readable and not only by the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Designers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Business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must also be able to understand the flow of the scenario (for instance for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validation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During the definition of the steps, you need to specify a description (English text).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 can indicate if the instruction has a business added value (versus technical aspect).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the user interface, you can filter on this indicator.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4D6DD299-6F7D-AFD0-2E1D-D7AC832F3A50}"/>
              </a:ext>
            </a:extLst>
          </p:cNvPr>
          <p:cNvSpPr txBox="1">
            <a:spLocks/>
          </p:cNvSpPr>
          <p:nvPr/>
        </p:nvSpPr>
        <p:spPr>
          <a:xfrm>
            <a:off x="1417834" y="1607950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Readability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CFD4D8C9-F4C6-60F4-9CFE-FF80A8114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DC3B209E-DB71-3242-E1A9-7A0AB4789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4258B5EF-C283-F754-59DA-024228885DAB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3716603-546A-C7CF-8FA0-9D405290BBCB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Readability</a:t>
            </a:r>
          </a:p>
        </p:txBody>
      </p:sp>
      <p:pic>
        <p:nvPicPr>
          <p:cNvPr id="2" name="Picture 1" descr="A white robot with black eyes and hands&#10;&#10;Description automatically generated">
            <a:extLst>
              <a:ext uri="{FF2B5EF4-FFF2-40B4-BE49-F238E27FC236}">
                <a16:creationId xmlns:a16="http://schemas.microsoft.com/office/drawing/2014/main" id="{D5DC38C6-A747-D7F8-75BA-D54A392D05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1" y="15856"/>
            <a:ext cx="1272787" cy="1273919"/>
          </a:xfrm>
          <a:prstGeom prst="rect">
            <a:avLst/>
          </a:prstGeom>
        </p:spPr>
      </p:pic>
      <p:sp>
        <p:nvSpPr>
          <p:cNvPr id="9" name="Rounded Rectangle 12">
            <a:extLst>
              <a:ext uri="{FF2B5EF4-FFF2-40B4-BE49-F238E27FC236}">
                <a16:creationId xmlns:a16="http://schemas.microsoft.com/office/drawing/2014/main" id="{186FF82B-5CF4-4E12-BB35-58C8CD514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3617101"/>
            <a:ext cx="4489190" cy="242708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0" name="Espace réservé du texte 25">
            <a:extLst>
              <a:ext uri="{FF2B5EF4-FFF2-40B4-BE49-F238E27FC236}">
                <a16:creationId xmlns:a16="http://schemas.microsoft.com/office/drawing/2014/main" id="{272D1C03-50FE-E3A5-CF03-2045A7C2879F}"/>
              </a:ext>
            </a:extLst>
          </p:cNvPr>
          <p:cNvSpPr txBox="1">
            <a:spLocks/>
          </p:cNvSpPr>
          <p:nvPr/>
        </p:nvSpPr>
        <p:spPr>
          <a:xfrm>
            <a:off x="1402079" y="4288648"/>
            <a:ext cx="4122421" cy="16092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Although it is optional (but highly recommended), we have two instructions to structure a scenario.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Describe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used to define a chapter.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used to define a section.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These 2 instructions make the scenario more readable and facilitate the maintenance by another person.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Espace réservé du texte 14">
            <a:extLst>
              <a:ext uri="{FF2B5EF4-FFF2-40B4-BE49-F238E27FC236}">
                <a16:creationId xmlns:a16="http://schemas.microsoft.com/office/drawing/2014/main" id="{3BB5394A-9B6D-0F0F-96EB-923783E5923E}"/>
              </a:ext>
            </a:extLst>
          </p:cNvPr>
          <p:cNvSpPr txBox="1">
            <a:spLocks/>
          </p:cNvSpPr>
          <p:nvPr/>
        </p:nvSpPr>
        <p:spPr>
          <a:xfrm>
            <a:off x="1417834" y="3789980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Describe and It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80B5FFF-99B5-655A-5666-C498DD8827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610872"/>
            <a:ext cx="3638045" cy="283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594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267B4D-BA7C-C13D-F4AE-1FE3E441A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B9D47FB1-E80C-5E13-E020-054A21E37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1471647"/>
            <a:ext cx="9672056" cy="195735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D62977A1-D1BC-5408-FB4C-ED63C16C8BE7}"/>
              </a:ext>
            </a:extLst>
          </p:cNvPr>
          <p:cNvSpPr txBox="1">
            <a:spLocks/>
          </p:cNvSpPr>
          <p:nvPr/>
        </p:nvSpPr>
        <p:spPr>
          <a:xfrm>
            <a:off x="1402080" y="2316930"/>
            <a:ext cx="8894064" cy="9749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started from the assumption that the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Tester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was not a developer. We also want to provide an easy interface for the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without the need to compile the sources.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achieve this goal, we designed a library with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smart functions</a:t>
            </a:r>
            <a:endParaRPr lang="en-GB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B486BDDA-8C07-662E-8127-FCC14AB31596}"/>
              </a:ext>
            </a:extLst>
          </p:cNvPr>
          <p:cNvSpPr txBox="1">
            <a:spLocks/>
          </p:cNvSpPr>
          <p:nvPr/>
        </p:nvSpPr>
        <p:spPr>
          <a:xfrm>
            <a:off x="1417834" y="1818262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Hiding the complexity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029B901A-43BA-9C67-99B6-D7FCBD515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F5C57CBB-9512-4C3C-5A47-608D045F3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6499E866-2557-30C6-169D-312BC39CB7C9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DCEBB3A-3F0E-C73E-0E43-5908C829C7CF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Hiding the technical aspects</a:t>
            </a:r>
          </a:p>
        </p:txBody>
      </p:sp>
      <p:pic>
        <p:nvPicPr>
          <p:cNvPr id="2" name="Picture 1" descr="A white robot with black eyes and hands&#10;&#10;Description automatically generated">
            <a:extLst>
              <a:ext uri="{FF2B5EF4-FFF2-40B4-BE49-F238E27FC236}">
                <a16:creationId xmlns:a16="http://schemas.microsoft.com/office/drawing/2014/main" id="{504AFFEC-46D7-05A1-5CAA-1174139597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1" y="15856"/>
            <a:ext cx="1272787" cy="1273919"/>
          </a:xfrm>
          <a:prstGeom prst="rect">
            <a:avLst/>
          </a:prstGeom>
        </p:spPr>
      </p:pic>
      <p:sp>
        <p:nvSpPr>
          <p:cNvPr id="9" name="Rounded Rectangle 12">
            <a:extLst>
              <a:ext uri="{FF2B5EF4-FFF2-40B4-BE49-F238E27FC236}">
                <a16:creationId xmlns:a16="http://schemas.microsoft.com/office/drawing/2014/main" id="{E2CB789C-5230-FE0C-4011-151C29859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3617101"/>
            <a:ext cx="9672056" cy="195735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0" name="Espace réservé du texte 25">
            <a:extLst>
              <a:ext uri="{FF2B5EF4-FFF2-40B4-BE49-F238E27FC236}">
                <a16:creationId xmlns:a16="http://schemas.microsoft.com/office/drawing/2014/main" id="{DE7DB830-F03E-A983-2222-0EA65472A857}"/>
              </a:ext>
            </a:extLst>
          </p:cNvPr>
          <p:cNvSpPr txBox="1">
            <a:spLocks/>
          </p:cNvSpPr>
          <p:nvPr/>
        </p:nvSpPr>
        <p:spPr>
          <a:xfrm>
            <a:off x="1402080" y="4462384"/>
            <a:ext cx="8894064" cy="97491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Using functions to execute a test is the guarantee to have a code free of bugs (more we use the tool more we secure the code)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designed the functions to be smart. It means, the function must be able to bring the best solution for a specific request.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Example: the function </a:t>
            </a:r>
            <a:r>
              <a:rPr lang="en-US" sz="1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getValue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() is used to get a value of a field. The function will return the best  solution for the specified element.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value can be a text, a value, an </a:t>
            </a:r>
            <a:r>
              <a:rPr lang="en-US" sz="1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innerHTML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1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outerHTML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Espace réservé du texte 14">
            <a:extLst>
              <a:ext uri="{FF2B5EF4-FFF2-40B4-BE49-F238E27FC236}">
                <a16:creationId xmlns:a16="http://schemas.microsoft.com/office/drawing/2014/main" id="{A68A4096-BA56-2AF2-0D9C-91FA697CD058}"/>
              </a:ext>
            </a:extLst>
          </p:cNvPr>
          <p:cNvSpPr txBox="1">
            <a:spLocks/>
          </p:cNvSpPr>
          <p:nvPr/>
        </p:nvSpPr>
        <p:spPr>
          <a:xfrm>
            <a:off x="1417834" y="3963716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Library of smart functions</a:t>
            </a:r>
          </a:p>
        </p:txBody>
      </p:sp>
    </p:spTree>
    <p:extLst>
      <p:ext uri="{BB962C8B-B14F-4D97-AF65-F5344CB8AC3E}">
        <p14:creationId xmlns:p14="http://schemas.microsoft.com/office/powerpoint/2010/main" val="553458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C22691-E003-B7CF-F284-9749320A2A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15BA3150-39A4-9D10-6510-3E008AADE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1471647"/>
            <a:ext cx="9672056" cy="195735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C0964D58-47F1-8E01-58D6-4819391F7EE3}"/>
              </a:ext>
            </a:extLst>
          </p:cNvPr>
          <p:cNvSpPr txBox="1">
            <a:spLocks/>
          </p:cNvSpPr>
          <p:nvPr/>
        </p:nvSpPr>
        <p:spPr>
          <a:xfrm>
            <a:off x="1402080" y="2316930"/>
            <a:ext cx="8894064" cy="97491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scenario is not just a set of actions to mimic the behavior of a real user.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scenario must be able to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make decision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to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call a subroutine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or even to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call another scenario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depending on some conditions.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 the end, the scenario is a small language…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51CC6A3C-A4A3-8954-5CAF-5631803608E3}"/>
              </a:ext>
            </a:extLst>
          </p:cNvPr>
          <p:cNvSpPr txBox="1">
            <a:spLocks/>
          </p:cNvSpPr>
          <p:nvPr/>
        </p:nvSpPr>
        <p:spPr>
          <a:xfrm>
            <a:off x="1417834" y="1818262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Scenario is a real language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12D8F489-B1C2-B009-FFEA-B44BE3596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8CD8C645-A39C-4124-A8B2-7A65D5AAB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FE9BEA3F-AE81-5011-DEEE-33B8A4E31722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71BB053-BE5F-04A1-6A2C-3C0102674186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Scenario like a language</a:t>
            </a:r>
          </a:p>
        </p:txBody>
      </p:sp>
      <p:pic>
        <p:nvPicPr>
          <p:cNvPr id="2" name="Picture 1" descr="A white robot with black eyes and hands&#10;&#10;Description automatically generated">
            <a:extLst>
              <a:ext uri="{FF2B5EF4-FFF2-40B4-BE49-F238E27FC236}">
                <a16:creationId xmlns:a16="http://schemas.microsoft.com/office/drawing/2014/main" id="{63FAF26D-8D8C-5AC3-D4D9-1701147688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1" y="15856"/>
            <a:ext cx="1272787" cy="1273919"/>
          </a:xfrm>
          <a:prstGeom prst="rect">
            <a:avLst/>
          </a:prstGeom>
        </p:spPr>
      </p:pic>
      <p:sp>
        <p:nvSpPr>
          <p:cNvPr id="9" name="Rounded Rectangle 12">
            <a:extLst>
              <a:ext uri="{FF2B5EF4-FFF2-40B4-BE49-F238E27FC236}">
                <a16:creationId xmlns:a16="http://schemas.microsoft.com/office/drawing/2014/main" id="{6E929A8D-B1D0-4BB9-81A9-FD096F142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3617101"/>
            <a:ext cx="4489190" cy="242708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0" name="Espace réservé du texte 25">
            <a:extLst>
              <a:ext uri="{FF2B5EF4-FFF2-40B4-BE49-F238E27FC236}">
                <a16:creationId xmlns:a16="http://schemas.microsoft.com/office/drawing/2014/main" id="{A6AF5A6F-EBB7-A378-1555-88334C594C5D}"/>
              </a:ext>
            </a:extLst>
          </p:cNvPr>
          <p:cNvSpPr txBox="1">
            <a:spLocks/>
          </p:cNvSpPr>
          <p:nvPr/>
        </p:nvSpPr>
        <p:spPr>
          <a:xfrm>
            <a:off x="1402080" y="4462384"/>
            <a:ext cx="3947160" cy="9749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It’s very easy to skip the execution of a step inside a scenario with a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condition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 can also create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loop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and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sub loop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inside your scenario.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Espace réservé du texte 14">
            <a:extLst>
              <a:ext uri="{FF2B5EF4-FFF2-40B4-BE49-F238E27FC236}">
                <a16:creationId xmlns:a16="http://schemas.microsoft.com/office/drawing/2014/main" id="{1AAFA387-DF41-228A-2D5E-A7AD529B4058}"/>
              </a:ext>
            </a:extLst>
          </p:cNvPr>
          <p:cNvSpPr txBox="1">
            <a:spLocks/>
          </p:cNvSpPr>
          <p:nvPr/>
        </p:nvSpPr>
        <p:spPr>
          <a:xfrm>
            <a:off x="1417834" y="3963716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Condition &amp; Loop</a:t>
            </a:r>
          </a:p>
        </p:txBody>
      </p:sp>
      <p:sp>
        <p:nvSpPr>
          <p:cNvPr id="3" name="Rounded Rectangle 12">
            <a:extLst>
              <a:ext uri="{FF2B5EF4-FFF2-40B4-BE49-F238E27FC236}">
                <a16:creationId xmlns:a16="http://schemas.microsoft.com/office/drawing/2014/main" id="{CD68B538-DAE4-1AF4-9C48-69A14E04D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6284976" y="3610872"/>
            <a:ext cx="4489190" cy="242708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7" name="Espace réservé du texte 14">
            <a:extLst>
              <a:ext uri="{FF2B5EF4-FFF2-40B4-BE49-F238E27FC236}">
                <a16:creationId xmlns:a16="http://schemas.microsoft.com/office/drawing/2014/main" id="{A4283DEC-AE9E-C004-4DD4-D1E8CF3107C9}"/>
              </a:ext>
            </a:extLst>
          </p:cNvPr>
          <p:cNvSpPr txBox="1">
            <a:spLocks/>
          </p:cNvSpPr>
          <p:nvPr/>
        </p:nvSpPr>
        <p:spPr>
          <a:xfrm>
            <a:off x="6584946" y="3957487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Variables</a:t>
            </a:r>
          </a:p>
        </p:txBody>
      </p:sp>
      <p:sp>
        <p:nvSpPr>
          <p:cNvPr id="8" name="Espace réservé du texte 25">
            <a:extLst>
              <a:ext uri="{FF2B5EF4-FFF2-40B4-BE49-F238E27FC236}">
                <a16:creationId xmlns:a16="http://schemas.microsoft.com/office/drawing/2014/main" id="{9D267A47-A42C-6C40-DD1A-496987106DA6}"/>
              </a:ext>
            </a:extLst>
          </p:cNvPr>
          <p:cNvSpPr txBox="1">
            <a:spLocks/>
          </p:cNvSpPr>
          <p:nvPr/>
        </p:nvSpPr>
        <p:spPr>
          <a:xfrm>
            <a:off x="6604759" y="4462384"/>
            <a:ext cx="3947160" cy="141720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 can store a value into a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variable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 reuse the value later in the scenario.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value can be a constant or any valid JavaScript expression.</a:t>
            </a:r>
          </a:p>
        </p:txBody>
      </p:sp>
    </p:spTree>
    <p:extLst>
      <p:ext uri="{BB962C8B-B14F-4D97-AF65-F5344CB8AC3E}">
        <p14:creationId xmlns:p14="http://schemas.microsoft.com/office/powerpoint/2010/main" val="35556690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73DDC4-BD22-4A56-D8C0-BE127EC4D7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276D5AF5-FEC9-51F4-C3C9-93533F2F1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1471647"/>
            <a:ext cx="9672056" cy="1472721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6A72B77B-8C0B-67A0-74AC-3F4E6B24004B}"/>
              </a:ext>
            </a:extLst>
          </p:cNvPr>
          <p:cNvSpPr txBox="1">
            <a:spLocks/>
          </p:cNvSpPr>
          <p:nvPr/>
        </p:nvSpPr>
        <p:spPr>
          <a:xfrm>
            <a:off x="1402080" y="2115762"/>
            <a:ext cx="8894064" cy="71894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rule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a set of instructions based on a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condition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and an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action.</a:t>
            </a:r>
          </a:p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the functions can be used in the rules.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87450" lvl="1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840FD7AD-5304-1CE9-432E-9F3199063BFB}"/>
              </a:ext>
            </a:extLst>
          </p:cNvPr>
          <p:cNvSpPr txBox="1">
            <a:spLocks/>
          </p:cNvSpPr>
          <p:nvPr/>
        </p:nvSpPr>
        <p:spPr>
          <a:xfrm>
            <a:off x="1417834" y="1617094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Rules Engine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62925F97-5653-3089-420D-1232647A6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27093DDB-A660-29EB-985F-29E6BD0A3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10F5F6FF-2571-4876-FBA3-D2EEEA6C32E6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E3243D4-9E56-1A05-C746-3D3BCBDEEEE4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Make decision</a:t>
            </a:r>
          </a:p>
        </p:txBody>
      </p:sp>
      <p:sp>
        <p:nvSpPr>
          <p:cNvPr id="9" name="Rounded Rectangle 12">
            <a:extLst>
              <a:ext uri="{FF2B5EF4-FFF2-40B4-BE49-F238E27FC236}">
                <a16:creationId xmlns:a16="http://schemas.microsoft.com/office/drawing/2014/main" id="{928F7757-1CBB-0190-3DE1-BEBE7587C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3201613"/>
            <a:ext cx="9672056" cy="3007605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0" name="Espace réservé du texte 25">
            <a:extLst>
              <a:ext uri="{FF2B5EF4-FFF2-40B4-BE49-F238E27FC236}">
                <a16:creationId xmlns:a16="http://schemas.microsoft.com/office/drawing/2014/main" id="{AFA1E6EB-8403-4584-41BD-161EFD878422}"/>
              </a:ext>
            </a:extLst>
          </p:cNvPr>
          <p:cNvSpPr txBox="1">
            <a:spLocks/>
          </p:cNvSpPr>
          <p:nvPr/>
        </p:nvSpPr>
        <p:spPr>
          <a:xfrm>
            <a:off x="1402080" y="4046896"/>
            <a:ext cx="8894064" cy="19058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rules engine has two uses: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► Create a reusable routine (E.g.: the login process)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► Make decision:</a:t>
            </a:r>
          </a:p>
          <a:p>
            <a:pPr marL="3874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 a business rule to check the validity of a value or compute a value based on some criteria</a:t>
            </a:r>
          </a:p>
          <a:p>
            <a:pPr marL="3874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Identify the document to upload, based on some criteria (E.g.: status: accepted, rejected…)</a:t>
            </a:r>
          </a:p>
          <a:p>
            <a:pPr marL="3874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….</a:t>
            </a: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Espace réservé du texte 14">
            <a:extLst>
              <a:ext uri="{FF2B5EF4-FFF2-40B4-BE49-F238E27FC236}">
                <a16:creationId xmlns:a16="http://schemas.microsoft.com/office/drawing/2014/main" id="{C0E7241F-29AA-685B-77BC-845C9CDAC3AC}"/>
              </a:ext>
            </a:extLst>
          </p:cNvPr>
          <p:cNvSpPr txBox="1">
            <a:spLocks/>
          </p:cNvSpPr>
          <p:nvPr/>
        </p:nvSpPr>
        <p:spPr>
          <a:xfrm>
            <a:off x="1417834" y="3548228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Use case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2E4CB8F-C7FA-ECD2-5A21-C89EFB90533F}"/>
              </a:ext>
            </a:extLst>
          </p:cNvPr>
          <p:cNvGrpSpPr/>
          <p:nvPr/>
        </p:nvGrpSpPr>
        <p:grpSpPr>
          <a:xfrm>
            <a:off x="7525512" y="1846559"/>
            <a:ext cx="2624328" cy="893013"/>
            <a:chOff x="7525512" y="1846559"/>
            <a:chExt cx="2624328" cy="89301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EC3E06B-298C-4E84-89CC-6252BED10AB8}"/>
                </a:ext>
              </a:extLst>
            </p:cNvPr>
            <p:cNvSpPr/>
            <p:nvPr/>
          </p:nvSpPr>
          <p:spPr>
            <a:xfrm>
              <a:off x="7525512" y="1846559"/>
              <a:ext cx="2624328" cy="893013"/>
            </a:xfrm>
            <a:prstGeom prst="rect">
              <a:avLst/>
            </a:prstGeom>
            <a:ln w="28575">
              <a:solidFill>
                <a:schemeClr val="accent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/>
            <a:lstStyle/>
            <a:p>
              <a:pPr>
                <a:spcBef>
                  <a:spcPts val="500"/>
                </a:spcBef>
                <a:spcAft>
                  <a:spcPts val="500"/>
                </a:spcAft>
                <a:buClr>
                  <a:schemeClr val="accent1"/>
                </a:buClr>
                <a:buSzPct val="100000"/>
              </a:pPr>
              <a:r>
                <a:rPr lang="en-US" sz="1200" b="1" dirty="0">
                  <a:solidFill>
                    <a:schemeClr val="accent6"/>
                  </a:solidFill>
                </a:rPr>
                <a:t>If it         , I take my</a:t>
              </a:r>
            </a:p>
            <a:p>
              <a:pPr>
                <a:spcBef>
                  <a:spcPts val="500"/>
                </a:spcBef>
                <a:spcAft>
                  <a:spcPts val="500"/>
                </a:spcAft>
                <a:buClr>
                  <a:schemeClr val="accent1"/>
                </a:buClr>
                <a:buSzPct val="100000"/>
              </a:pPr>
              <a:r>
                <a:rPr lang="en-US" sz="1200" b="1" dirty="0">
                  <a:solidFill>
                    <a:schemeClr val="accent6"/>
                  </a:solidFill>
                </a:rPr>
                <a:t>If there is      , I wear a  </a:t>
              </a:r>
            </a:p>
            <a:p>
              <a:pPr>
                <a:spcBef>
                  <a:spcPts val="500"/>
                </a:spcBef>
                <a:spcAft>
                  <a:spcPts val="500"/>
                </a:spcAft>
                <a:buClr>
                  <a:schemeClr val="accent1"/>
                </a:buClr>
                <a:buSzPct val="100000"/>
              </a:pPr>
              <a:endParaRPr lang="en-BE" sz="1200" b="1" dirty="0">
                <a:solidFill>
                  <a:schemeClr val="accent6"/>
                </a:solidFill>
              </a:endParaRPr>
            </a:p>
          </p:txBody>
        </p:sp>
        <p:pic>
          <p:nvPicPr>
            <p:cNvPr id="1026" name="Picture 2" descr="Rain Icon PNG Images, Vectors Free Download - Pngtree">
              <a:extLst>
                <a:ext uri="{FF2B5EF4-FFF2-40B4-BE49-F238E27FC236}">
                  <a16:creationId xmlns:a16="http://schemas.microsoft.com/office/drawing/2014/main" id="{7BA5FDDB-9347-F6E8-C6DB-7CFBA2DE50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953489" y="1866870"/>
              <a:ext cx="370650" cy="2784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Free Sun SVG, PNG Icon, Symbol. Download Image.">
              <a:extLst>
                <a:ext uri="{FF2B5EF4-FFF2-40B4-BE49-F238E27FC236}">
                  <a16:creationId xmlns:a16="http://schemas.microsoft.com/office/drawing/2014/main" id="{CAD3BDA9-662D-7B95-6B52-2612282149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9107" y="2166730"/>
              <a:ext cx="249116" cy="2181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Umbrella Generic Blue icon | Freepik">
              <a:extLst>
                <a:ext uri="{FF2B5EF4-FFF2-40B4-BE49-F238E27FC236}">
                  <a16:creationId xmlns:a16="http://schemas.microsoft.com/office/drawing/2014/main" id="{F9519E66-AF60-BDD7-280D-E834DB23E3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08008" y="1876805"/>
              <a:ext cx="257245" cy="2572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Free T Shirt Icon - Free Download E-commerce &amp; Shopping ...">
              <a:extLst>
                <a:ext uri="{FF2B5EF4-FFF2-40B4-BE49-F238E27FC236}">
                  <a16:creationId xmlns:a16="http://schemas.microsoft.com/office/drawing/2014/main" id="{46DFE335-433B-FEBF-5F00-D10FAC256B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80064" y="2131663"/>
              <a:ext cx="277920" cy="2779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11" descr="A person wearing a robot garment&#10;&#10;Description automatically generated">
            <a:extLst>
              <a:ext uri="{FF2B5EF4-FFF2-40B4-BE49-F238E27FC236}">
                <a16:creationId xmlns:a16="http://schemas.microsoft.com/office/drawing/2014/main" id="{F1562590-7A23-3E03-6797-B385B35BA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434" y="26036"/>
            <a:ext cx="1274400" cy="127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273865"/>
      </p:ext>
    </p:extLst>
  </p:cSld>
  <p:clrMapOvr>
    <a:masterClrMapping/>
  </p:clrMapOvr>
</p:sld>
</file>

<file path=ppt/theme/theme1.xml><?xml version="1.0" encoding="utf-8"?>
<a:theme xmlns:a="http://schemas.openxmlformats.org/drawingml/2006/main" name="SopraSteria">
  <a:themeElements>
    <a:clrScheme name="Personnalisé 67">
      <a:dk1>
        <a:srgbClr val="000000"/>
      </a:dk1>
      <a:lt1>
        <a:srgbClr val="EEEEED"/>
      </a:lt1>
      <a:dk2>
        <a:srgbClr val="000000"/>
      </a:dk2>
      <a:lt2>
        <a:srgbClr val="FFFFFF"/>
      </a:lt2>
      <a:accent1>
        <a:srgbClr val="CF022B"/>
      </a:accent1>
      <a:accent2>
        <a:srgbClr val="F07D00"/>
      </a:accent2>
      <a:accent3>
        <a:srgbClr val="CF022B"/>
      </a:accent3>
      <a:accent4>
        <a:srgbClr val="F07D00"/>
      </a:accent4>
      <a:accent5>
        <a:srgbClr val="8C1D82"/>
      </a:accent5>
      <a:accent6>
        <a:srgbClr val="4C1F82"/>
      </a:accent6>
      <a:hlink>
        <a:srgbClr val="8C1D82"/>
      </a:hlink>
      <a:folHlink>
        <a:srgbClr val="EA5599"/>
      </a:folHlink>
    </a:clrScheme>
    <a:fontScheme name="Personnalisé 35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 w="3175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spcBef>
            <a:spcPts val="600"/>
          </a:spcBef>
          <a:defRPr sz="80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praSteria" id="{55A41B79-2E85-4E2F-83D7-B581110D67A0}" vid="{723581C0-2325-46B1-A41A-F2B5EAC2846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c5e6e129-f928-4a05-ae32-d838f6b21bdd}" enabled="1" method="Standard" siteId="{8b87af7d-8647-4dc7-8df4-5f69a2011bb5}" contentBits="3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SopraSteria</Template>
  <TotalTime>0</TotalTime>
  <Words>2110</Words>
  <Application>Microsoft Office PowerPoint</Application>
  <PresentationFormat>Widescreen</PresentationFormat>
  <Paragraphs>207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Aptos</vt:lpstr>
      <vt:lpstr>Arial</vt:lpstr>
      <vt:lpstr>Calibri</vt:lpstr>
      <vt:lpstr>Tahoma</vt:lpstr>
      <vt:lpstr>SopraSteria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GOFFIN Philippe</dc:creator>
  <cp:lastModifiedBy>GOFFIN Philippe</cp:lastModifiedBy>
  <cp:revision>76</cp:revision>
  <dcterms:created xsi:type="dcterms:W3CDTF">2025-02-10T08:03:15Z</dcterms:created>
  <dcterms:modified xsi:type="dcterms:W3CDTF">2025-02-13T12:37:24Z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5e6e129-f928-4a05-ae32-d838f6b21bdd_Enabled">
    <vt:lpwstr>true</vt:lpwstr>
  </property>
  <property fmtid="{D5CDD505-2E9C-101B-9397-08002B2CF9AE}" pid="3" name="MSIP_Label_c5e6e129-f928-4a05-ae32-d838f6b21bdd_SetDate">
    <vt:lpwstr>2025-02-10T09:09:35Z</vt:lpwstr>
  </property>
  <property fmtid="{D5CDD505-2E9C-101B-9397-08002B2CF9AE}" pid="4" name="MSIP_Label_c5e6e129-f928-4a05-ae32-d838f6b21bdd_Method">
    <vt:lpwstr>Standard</vt:lpwstr>
  </property>
  <property fmtid="{D5CDD505-2E9C-101B-9397-08002B2CF9AE}" pid="5" name="MSIP_Label_c5e6e129-f928-4a05-ae32-d838f6b21bdd_Name">
    <vt:lpwstr>EN Restricted use</vt:lpwstr>
  </property>
  <property fmtid="{D5CDD505-2E9C-101B-9397-08002B2CF9AE}" pid="6" name="MSIP_Label_c5e6e129-f928-4a05-ae32-d838f6b21bdd_SiteId">
    <vt:lpwstr>8b87af7d-8647-4dc7-8df4-5f69a2011bb5</vt:lpwstr>
  </property>
  <property fmtid="{D5CDD505-2E9C-101B-9397-08002B2CF9AE}" pid="7" name="MSIP_Label_c5e6e129-f928-4a05-ae32-d838f6b21bdd_ActionId">
    <vt:lpwstr>b8da4adc-6642-4bf4-9751-2a57fa6e8025</vt:lpwstr>
  </property>
  <property fmtid="{D5CDD505-2E9C-101B-9397-08002B2CF9AE}" pid="8" name="MSIP_Label_c5e6e129-f928-4a05-ae32-d838f6b21bdd_ContentBits">
    <vt:lpwstr>3</vt:lpwstr>
  </property>
  <property fmtid="{D5CDD505-2E9C-101B-9397-08002B2CF9AE}" pid="9" name="ClassificationContentMarkingFooterLocations">
    <vt:lpwstr>SopraSteria:5</vt:lpwstr>
  </property>
  <property fmtid="{D5CDD505-2E9C-101B-9397-08002B2CF9AE}" pid="10" name="ClassificationContentMarkingFooterText">
    <vt:lpwstr>C2 - Restricted use </vt:lpwstr>
  </property>
</Properties>
</file>

<file path=docProps/thumbnail.jpeg>
</file>